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07" r:id="rId2"/>
    <p:sldId id="276" r:id="rId3"/>
    <p:sldId id="383" r:id="rId4"/>
    <p:sldId id="293" r:id="rId5"/>
    <p:sldId id="295" r:id="rId6"/>
    <p:sldId id="278" r:id="rId7"/>
    <p:sldId id="291" r:id="rId8"/>
    <p:sldId id="292" r:id="rId9"/>
    <p:sldId id="282" r:id="rId10"/>
    <p:sldId id="289" r:id="rId11"/>
    <p:sldId id="281" r:id="rId12"/>
    <p:sldId id="393" r:id="rId13"/>
    <p:sldId id="290" r:id="rId14"/>
    <p:sldId id="388" r:id="rId15"/>
    <p:sldId id="387" r:id="rId16"/>
    <p:sldId id="288" r:id="rId17"/>
    <p:sldId id="391" r:id="rId18"/>
    <p:sldId id="386" r:id="rId19"/>
    <p:sldId id="392" r:id="rId20"/>
    <p:sldId id="390" r:id="rId21"/>
    <p:sldId id="277" r:id="rId22"/>
    <p:sldId id="3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r S Hill" initials="MSH" lastIdx="3" clrIdx="0">
    <p:extLst>
      <p:ext uri="{19B8F6BF-5375-455C-9EA6-DF929625EA0E}">
        <p15:presenceInfo xmlns:p15="http://schemas.microsoft.com/office/powerpoint/2012/main" userId="Mr S Hi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981647"/>
    <a:srgbClr val="000000"/>
    <a:srgbClr val="FF99FF"/>
    <a:srgbClr val="CA5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179027-BF85-48DF-B965-190D95187647}" v="2" dt="2021-12-07T08:34:03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9" autoAdjust="0"/>
    <p:restoredTop sz="83942" autoAdjust="0"/>
  </p:normalViewPr>
  <p:slideViewPr>
    <p:cSldViewPr snapToGrid="0">
      <p:cViewPr varScale="1">
        <p:scale>
          <a:sx n="95" d="100"/>
          <a:sy n="95" d="100"/>
        </p:scale>
        <p:origin x="19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S Hill" userId="8fe0d139-5496-4f6a-8181-845081540b32" providerId="ADAL" clId="{DD591549-E50D-4C01-990F-2D6457AEF3BD}"/>
    <pc:docChg chg="delSld">
      <pc:chgData name="Mr S Hill" userId="8fe0d139-5496-4f6a-8181-845081540b32" providerId="ADAL" clId="{DD591549-E50D-4C01-990F-2D6457AEF3BD}" dt="2020-11-19T06:57:30.243" v="0" actId="2696"/>
      <pc:docMkLst>
        <pc:docMk/>
      </pc:docMkLst>
      <pc:sldChg chg="del">
        <pc:chgData name="Mr S Hill" userId="8fe0d139-5496-4f6a-8181-845081540b32" providerId="ADAL" clId="{DD591549-E50D-4C01-990F-2D6457AEF3BD}" dt="2020-11-19T06:57:30.243" v="0" actId="2696"/>
        <pc:sldMkLst>
          <pc:docMk/>
          <pc:sldMk cId="3870594170" sldId="296"/>
        </pc:sldMkLst>
      </pc:sldChg>
    </pc:docChg>
  </pc:docChgLst>
  <pc:docChgLst>
    <pc:chgData name="Stephen Hill" userId="8fe0d139-5496-4f6a-8181-845081540b32" providerId="ADAL" clId="{4C29475F-7EB2-441B-B950-FCD15ECF44F7}"/>
    <pc:docChg chg="delSld">
      <pc:chgData name="Stephen Hill" userId="8fe0d139-5496-4f6a-8181-845081540b32" providerId="ADAL" clId="{4C29475F-7EB2-441B-B950-FCD15ECF44F7}" dt="2021-02-09T14:06:59.441" v="1" actId="47"/>
      <pc:docMkLst>
        <pc:docMk/>
      </pc:docMkLst>
      <pc:sldChg chg="del">
        <pc:chgData name="Stephen Hill" userId="8fe0d139-5496-4f6a-8181-845081540b32" providerId="ADAL" clId="{4C29475F-7EB2-441B-B950-FCD15ECF44F7}" dt="2021-02-09T14:06:59.441" v="1" actId="47"/>
        <pc:sldMkLst>
          <pc:docMk/>
          <pc:sldMk cId="2415529279" sldId="314"/>
        </pc:sldMkLst>
      </pc:sldChg>
      <pc:sldChg chg="del">
        <pc:chgData name="Stephen Hill" userId="8fe0d139-5496-4f6a-8181-845081540b32" providerId="ADAL" clId="{4C29475F-7EB2-441B-B950-FCD15ECF44F7}" dt="2021-02-09T14:06:55.393" v="0" actId="47"/>
        <pc:sldMkLst>
          <pc:docMk/>
          <pc:sldMk cId="3584710418" sldId="382"/>
        </pc:sldMkLst>
      </pc:sldChg>
    </pc:docChg>
  </pc:docChgLst>
  <pc:docChgLst>
    <pc:chgData name="Stephen Hill" userId="8fe0d139-5496-4f6a-8181-845081540b32" providerId="ADAL" clId="{EF179027-BF85-48DF-B965-190D95187647}"/>
    <pc:docChg chg="addSld delSld modSld sldOrd">
      <pc:chgData name="Stephen Hill" userId="8fe0d139-5496-4f6a-8181-845081540b32" providerId="ADAL" clId="{EF179027-BF85-48DF-B965-190D95187647}" dt="2021-12-07T08:34:10.835" v="28" actId="20577"/>
      <pc:docMkLst>
        <pc:docMk/>
      </pc:docMkLst>
      <pc:sldChg chg="del">
        <pc:chgData name="Stephen Hill" userId="8fe0d139-5496-4f6a-8181-845081540b32" providerId="ADAL" clId="{EF179027-BF85-48DF-B965-190D95187647}" dt="2021-12-07T07:28:34.219" v="1" actId="47"/>
        <pc:sldMkLst>
          <pc:docMk/>
          <pc:sldMk cId="4232974228" sldId="269"/>
        </pc:sldMkLst>
      </pc:sldChg>
      <pc:sldChg chg="ord">
        <pc:chgData name="Stephen Hill" userId="8fe0d139-5496-4f6a-8181-845081540b32" providerId="ADAL" clId="{EF179027-BF85-48DF-B965-190D95187647}" dt="2021-12-07T08:34:00.722" v="3"/>
        <pc:sldMkLst>
          <pc:docMk/>
          <pc:sldMk cId="13769204" sldId="293"/>
        </pc:sldMkLst>
      </pc:sldChg>
      <pc:sldChg chg="del">
        <pc:chgData name="Stephen Hill" userId="8fe0d139-5496-4f6a-8181-845081540b32" providerId="ADAL" clId="{EF179027-BF85-48DF-B965-190D95187647}" dt="2021-12-07T07:28:32.427" v="0" actId="47"/>
        <pc:sldMkLst>
          <pc:docMk/>
          <pc:sldMk cId="3916001659" sldId="294"/>
        </pc:sldMkLst>
      </pc:sldChg>
      <pc:sldChg chg="ord">
        <pc:chgData name="Stephen Hill" userId="8fe0d139-5496-4f6a-8181-845081540b32" providerId="ADAL" clId="{EF179027-BF85-48DF-B965-190D95187647}" dt="2021-12-07T08:34:01.893" v="5"/>
        <pc:sldMkLst>
          <pc:docMk/>
          <pc:sldMk cId="2452911635" sldId="383"/>
        </pc:sldMkLst>
      </pc:sldChg>
      <pc:sldChg chg="modSp add mod ord">
        <pc:chgData name="Stephen Hill" userId="8fe0d139-5496-4f6a-8181-845081540b32" providerId="ADAL" clId="{EF179027-BF85-48DF-B965-190D95187647}" dt="2021-12-07T08:34:10.835" v="28" actId="20577"/>
        <pc:sldMkLst>
          <pc:docMk/>
          <pc:sldMk cId="1367665141" sldId="407"/>
        </pc:sldMkLst>
        <pc:spChg chg="mod">
          <ac:chgData name="Stephen Hill" userId="8fe0d139-5496-4f6a-8181-845081540b32" providerId="ADAL" clId="{EF179027-BF85-48DF-B965-190D95187647}" dt="2021-12-07T08:34:10.835" v="28" actId="20577"/>
          <ac:spMkLst>
            <pc:docMk/>
            <pc:sldMk cId="1367665141" sldId="407"/>
            <ac:spMk id="2" creationId="{0EAA56A8-1D08-4DAE-AF6A-C078AF935E3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B7A67-EB9A-47E0-B3A9-26315ECBC474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23054-0DE3-4B4C-92E0-A415A7889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493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3F612-C4FB-47DC-92A9-46F159BDF10E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E0D08-8119-41B9-8B80-C7618093A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322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E0D08-8119-41B9-8B80-C7618093A52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646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134631" y="180001"/>
            <a:ext cx="2430000" cy="584775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Starter</a:t>
            </a:r>
          </a:p>
        </p:txBody>
      </p:sp>
    </p:spTree>
    <p:extLst>
      <p:ext uri="{BB962C8B-B14F-4D97-AF65-F5344CB8AC3E}">
        <p14:creationId xmlns:p14="http://schemas.microsoft.com/office/powerpoint/2010/main" val="50187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&amp;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05000" y="529583"/>
            <a:ext cx="5888084" cy="613053"/>
          </a:xfrm>
          <a:prstGeom prst="round2SameRect">
            <a:avLst/>
          </a:prstGeom>
          <a:solidFill>
            <a:srgbClr val="981647"/>
          </a:solidFill>
          <a:ln>
            <a:solidFill>
              <a:srgbClr val="981647"/>
            </a:solidFill>
          </a:ln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3200" u="none" dirty="0">
                <a:solidFill>
                  <a:schemeClr val="bg1"/>
                </a:solidFill>
              </a:rPr>
              <a:t>Learning objectives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642412" y="529583"/>
            <a:ext cx="2096588" cy="613053"/>
          </a:xfrm>
          <a:prstGeom prst="round2SameRect">
            <a:avLst/>
          </a:prstGeom>
          <a:solidFill>
            <a:srgbClr val="981647"/>
          </a:solidFill>
          <a:ln>
            <a:solidFill>
              <a:srgbClr val="981647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sz="3200" b="0" u="none" dirty="0">
                <a:solidFill>
                  <a:schemeClr val="bg1"/>
                </a:solidFill>
              </a:rPr>
              <a:t>Key words</a:t>
            </a:r>
            <a:r>
              <a:rPr lang="en-GB" sz="3200" b="0" u="none" dirty="0">
                <a:solidFill>
                  <a:srgbClr val="FFFFFF"/>
                </a:solidFill>
              </a:rPr>
              <a:t>:</a:t>
            </a: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05000" y="1034428"/>
            <a:ext cx="5888084" cy="2496537"/>
          </a:xfrm>
          <a:prstGeom prst="roundRect">
            <a:avLst>
              <a:gd name="adj" fmla="val 3038"/>
            </a:avLst>
          </a:prstGeom>
          <a:noFill/>
          <a:ln>
            <a:solidFill>
              <a:srgbClr val="981647"/>
            </a:solidFill>
          </a:ln>
        </p:spPr>
        <p:txBody>
          <a:bodyPr>
            <a:normAutofit/>
          </a:bodyPr>
          <a:lstStyle>
            <a:lvl1pPr marL="808038" indent="-711200" defTabSz="893763">
              <a:lnSpc>
                <a:spcPct val="15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q"/>
              <a:defRPr sz="2800" baseline="0">
                <a:solidFill>
                  <a:srgbClr val="981647"/>
                </a:solidFill>
              </a:defRPr>
            </a:lvl1pPr>
          </a:lstStyle>
          <a:p>
            <a:pPr lvl="0"/>
            <a:r>
              <a:rPr lang="en-US" dirty="0"/>
              <a:t>Click to add learning objective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642005" y="1149623"/>
            <a:ext cx="2096691" cy="3709987"/>
          </a:xfrm>
          <a:prstGeom prst="roundRect">
            <a:avLst>
              <a:gd name="adj" fmla="val 2214"/>
            </a:avLst>
          </a:prstGeom>
          <a:noFill/>
          <a:ln>
            <a:solidFill>
              <a:srgbClr val="981647"/>
            </a:solidFill>
          </a:ln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aseline="0">
                <a:solidFill>
                  <a:srgbClr val="981647"/>
                </a:solidFill>
              </a:defRPr>
            </a:lvl1pPr>
          </a:lstStyle>
          <a:p>
            <a:pPr lvl="0"/>
            <a:r>
              <a:rPr lang="en-US" dirty="0"/>
              <a:t>Click to add</a:t>
            </a:r>
          </a:p>
        </p:txBody>
      </p:sp>
    </p:spTree>
    <p:extLst>
      <p:ext uri="{BB962C8B-B14F-4D97-AF65-F5344CB8AC3E}">
        <p14:creationId xmlns:p14="http://schemas.microsoft.com/office/powerpoint/2010/main" val="408472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34631" y="180001"/>
            <a:ext cx="2430000" cy="584775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Explanation</a:t>
            </a:r>
          </a:p>
        </p:txBody>
      </p:sp>
    </p:spTree>
    <p:extLst>
      <p:ext uri="{BB962C8B-B14F-4D97-AF65-F5344CB8AC3E}">
        <p14:creationId xmlns:p14="http://schemas.microsoft.com/office/powerpoint/2010/main" val="390363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ing Pro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34631" y="180001"/>
            <a:ext cx="3283448" cy="595612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Checking Progress</a:t>
            </a:r>
          </a:p>
        </p:txBody>
      </p:sp>
    </p:spTree>
    <p:extLst>
      <p:ext uri="{BB962C8B-B14F-4D97-AF65-F5344CB8AC3E}">
        <p14:creationId xmlns:p14="http://schemas.microsoft.com/office/powerpoint/2010/main" val="314427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body r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5390708" y="193519"/>
            <a:ext cx="3620487" cy="4524306"/>
            <a:chOff x="7264883" y="832281"/>
            <a:chExt cx="4594255" cy="5130135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64883" y="832281"/>
              <a:ext cx="4594255" cy="663075"/>
            </a:xfrm>
            <a:prstGeom prst="rect">
              <a:avLst/>
            </a:prstGeom>
            <a:solidFill>
              <a:srgbClr val="981647"/>
            </a:solidFill>
            <a:ln>
              <a:solidFill>
                <a:srgbClr val="98164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91435" tIns="45718" rIns="91435" bIns="45718">
              <a:spAutoFit/>
            </a:bodyPr>
            <a:lstStyle/>
            <a:p>
              <a:pPr algn="ctr">
                <a:defRPr/>
              </a:pPr>
              <a:r>
                <a:rPr lang="en-GB" sz="3200" b="1" u="none" dirty="0">
                  <a:solidFill>
                    <a:schemeClr val="bg1"/>
                  </a:solidFill>
                  <a:latin typeface="+mn-lt"/>
                </a:rPr>
                <a:t>Rules</a:t>
              </a: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7264883" y="1495356"/>
              <a:ext cx="4594255" cy="4467060"/>
            </a:xfrm>
            <a:prstGeom prst="rect">
              <a:avLst/>
            </a:prstGeom>
            <a:noFill/>
            <a:ln>
              <a:solidFill>
                <a:srgbClr val="98164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91435" tIns="45718" rIns="91435" bIns="45718">
              <a:spAutoFit/>
            </a:bodyPr>
            <a:lstStyle/>
            <a:p>
              <a:pPr marL="630238" indent="-447675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/>
                </a:rPr>
                <a:t>Everyone is silent.</a:t>
              </a:r>
            </a:p>
            <a:p>
              <a:pPr marL="630238" indent="-447675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/>
                </a:rPr>
                <a:t>Everyone is reading.</a:t>
              </a:r>
            </a:p>
            <a:p>
              <a:pPr marL="630238" indent="-447675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/>
                </a:rPr>
                <a:t>Everyone notes down new/ unfamiliar words.</a:t>
              </a:r>
            </a:p>
            <a:p>
              <a:pPr marL="630238" indent="-447675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/>
                </a:rPr>
                <a:t>Everyone tries </a:t>
              </a:r>
              <a:r>
                <a:rPr lang="en-GB" sz="2400" b="1" u="sng" dirty="0">
                  <a:solidFill>
                    <a:srgbClr val="981647"/>
                  </a:solidFill>
                  <a:latin typeface="+mn-lt"/>
                  <a:cs typeface="Calibri"/>
                </a:rPr>
                <a:t>without help</a:t>
              </a: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/>
                </a:rPr>
                <a:t>.</a:t>
              </a: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34630" y="180001"/>
            <a:ext cx="3181161" cy="570043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Everybody reads</a:t>
            </a:r>
          </a:p>
        </p:txBody>
      </p:sp>
    </p:spTree>
    <p:extLst>
      <p:ext uri="{BB962C8B-B14F-4D97-AF65-F5344CB8AC3E}">
        <p14:creationId xmlns:p14="http://schemas.microsoft.com/office/powerpoint/2010/main" val="266311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34631" y="180001"/>
            <a:ext cx="2430000" cy="584775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268470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&amp; s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5680816" y="184997"/>
            <a:ext cx="3279236" cy="4538495"/>
            <a:chOff x="7228776" y="832281"/>
            <a:chExt cx="4630362" cy="5146222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64883" y="832281"/>
              <a:ext cx="4594255" cy="663075"/>
            </a:xfrm>
            <a:prstGeom prst="rect">
              <a:avLst/>
            </a:prstGeom>
            <a:solidFill>
              <a:srgbClr val="981647"/>
            </a:solidFill>
            <a:ln>
              <a:solidFill>
                <a:srgbClr val="98164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91435" tIns="45718" rIns="91435" bIns="45718">
              <a:spAutoFit/>
            </a:bodyPr>
            <a:lstStyle/>
            <a:p>
              <a:pPr algn="ctr">
                <a:defRPr/>
              </a:pPr>
              <a:r>
                <a:rPr lang="en-GB" sz="3200" b="1" u="none" dirty="0">
                  <a:solidFill>
                    <a:schemeClr val="bg1"/>
                  </a:solidFill>
                  <a:latin typeface="+mn-lt"/>
                </a:rPr>
                <a:t>Expectations</a:t>
              </a: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7228776" y="2139625"/>
              <a:ext cx="4594255" cy="3838878"/>
            </a:xfrm>
            <a:prstGeom prst="rect">
              <a:avLst/>
            </a:prstGeom>
            <a:noFill/>
            <a:ln>
              <a:solidFill>
                <a:srgbClr val="98164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91435" tIns="45718" rIns="91435" bIns="45718" anchor="ctr">
              <a:spAutoFit/>
            </a:bodyPr>
            <a:lstStyle/>
            <a:p>
              <a:pPr marL="639763" indent="-457200" algn="l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 panose="020F0502020204030204" pitchFamily="34" charset="0"/>
                </a:rPr>
                <a:t>All equipment away</a:t>
              </a:r>
            </a:p>
            <a:p>
              <a:pPr marL="639763" indent="-457200" algn="l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 panose="020F0502020204030204" pitchFamily="34" charset="0"/>
                </a:rPr>
                <a:t>All rubbish in the bin </a:t>
              </a:r>
            </a:p>
            <a:p>
              <a:pPr marL="639763" indent="-457200" algn="l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 panose="020F0502020204030204" pitchFamily="34" charset="0"/>
                </a:rPr>
                <a:t>Everybody leaves in a calm manner. </a:t>
              </a:r>
            </a:p>
          </p:txBody>
        </p:sp>
      </p:grpSp>
      <p:sp>
        <p:nvSpPr>
          <p:cNvPr id="9" name="TextBox 8"/>
          <p:cNvSpPr txBox="1"/>
          <p:nvPr userDrawn="1"/>
        </p:nvSpPr>
        <p:spPr>
          <a:xfrm>
            <a:off x="134631" y="180001"/>
            <a:ext cx="2430000" cy="584775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End &amp; send</a:t>
            </a:r>
          </a:p>
        </p:txBody>
      </p:sp>
    </p:spTree>
    <p:extLst>
      <p:ext uri="{BB962C8B-B14F-4D97-AF65-F5344CB8AC3E}">
        <p14:creationId xmlns:p14="http://schemas.microsoft.com/office/powerpoint/2010/main" val="343538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88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58EC2-9EE0-48F0-BC9C-26F55ECACD09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9E135-D06A-47AC-A21D-5F0E8AB44E98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5378244"/>
            <a:ext cx="9144001" cy="1299757"/>
            <a:chOff x="390564" y="5192031"/>
            <a:chExt cx="12192001" cy="1299757"/>
          </a:xfrm>
        </p:grpSpPr>
        <p:pic>
          <p:nvPicPr>
            <p:cNvPr id="7" name="Picture 3"/>
            <p:cNvPicPr>
              <a:picLocks noChangeAspect="1" noChangeArrowheads="1"/>
            </p:cNvPicPr>
            <p:nvPr userDrawn="1"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0564" y="5192035"/>
              <a:ext cx="1320670" cy="1299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 userDrawn="1"/>
          </p:nvSpPr>
          <p:spPr>
            <a:xfrm>
              <a:off x="1711234" y="5653696"/>
              <a:ext cx="10871331" cy="838091"/>
            </a:xfrm>
            <a:prstGeom prst="rect">
              <a:avLst/>
            </a:prstGeom>
            <a:solidFill>
              <a:srgbClr val="981647"/>
            </a:solidFill>
          </p:spPr>
          <p:txBody>
            <a:bodyPr wrap="square" rtlCol="0">
              <a:normAutofit fontScale="85000" lnSpcReduction="20000"/>
            </a:bodyPr>
            <a:lstStyle/>
            <a:p>
              <a:pPr marL="800100" lvl="1" indent="-342900">
                <a:buSzPct val="90000"/>
                <a:buFont typeface="Wingdings" panose="05000000000000000000" pitchFamily="2" charset="2"/>
                <a:buChar char="q"/>
              </a:pPr>
              <a:r>
                <a:rPr lang="en-GB" sz="2400" dirty="0">
                  <a:solidFill>
                    <a:schemeClr val="bg1"/>
                  </a:solidFill>
                </a:rPr>
                <a:t>How/why do products evolve?</a:t>
              </a:r>
            </a:p>
            <a:p>
              <a:pPr marL="800100" lvl="1" indent="-342900">
                <a:buSzPct val="90000"/>
                <a:buFont typeface="Wingdings" panose="05000000000000000000" pitchFamily="2" charset="2"/>
                <a:buChar char="q"/>
              </a:pPr>
              <a:r>
                <a:rPr lang="en-GB" sz="2400" dirty="0">
                  <a:solidFill>
                    <a:schemeClr val="bg1"/>
                  </a:solidFill>
                </a:rPr>
                <a:t>What is market pull?</a:t>
              </a:r>
            </a:p>
            <a:p>
              <a:pPr marL="800100" lvl="1" indent="-342900">
                <a:buSzPct val="90000"/>
                <a:buFont typeface="Wingdings" panose="05000000000000000000" pitchFamily="2" charset="2"/>
                <a:buChar char="q"/>
              </a:pPr>
              <a:r>
                <a:rPr lang="en-GB" sz="2400" dirty="0">
                  <a:solidFill>
                    <a:schemeClr val="bg1"/>
                  </a:solidFill>
                </a:rPr>
                <a:t>What is technology push?</a:t>
              </a: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1711233" y="5192031"/>
              <a:ext cx="10871331" cy="461665"/>
            </a:xfrm>
            <a:prstGeom prst="rect">
              <a:avLst/>
            </a:prstGeom>
            <a:solidFill>
              <a:srgbClr val="981647"/>
            </a:solidFill>
          </p:spPr>
          <p:txBody>
            <a:bodyPr wrap="square" rtlCol="0">
              <a:noAutofit/>
            </a:bodyPr>
            <a:lstStyle/>
            <a:p>
              <a:pPr lvl="0"/>
              <a:r>
                <a:rPr lang="en-GB" sz="2000" dirty="0">
                  <a:solidFill>
                    <a:schemeClr val="bg1"/>
                  </a:solidFill>
                </a:rPr>
                <a:t>Learning objectives: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780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7" r:id="rId6"/>
    <p:sldLayoutId id="2147483656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trevisionzone.site/l2_engineering_influences_on_design/index.html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8567A0-8AA4-490B-B9DE-35BC53E900C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AA56A8-1D08-4DAE-AF6A-C078AF935E30}"/>
              </a:ext>
            </a:extLst>
          </p:cNvPr>
          <p:cNvSpPr/>
          <p:nvPr/>
        </p:nvSpPr>
        <p:spPr>
          <a:xfrm>
            <a:off x="200967" y="231109"/>
            <a:ext cx="8711921" cy="209005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INFLUENCES ON DESIGN</a:t>
            </a:r>
          </a:p>
        </p:txBody>
      </p:sp>
    </p:spTree>
    <p:extLst>
      <p:ext uri="{BB962C8B-B14F-4D97-AF65-F5344CB8AC3E}">
        <p14:creationId xmlns:p14="http://schemas.microsoft.com/office/powerpoint/2010/main" val="1367665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625B7C-4231-452E-8BDC-EF836C724D3B}"/>
              </a:ext>
            </a:extLst>
          </p:cNvPr>
          <p:cNvSpPr txBox="1"/>
          <p:nvPr/>
        </p:nvSpPr>
        <p:spPr>
          <a:xfrm>
            <a:off x="2723104" y="211017"/>
            <a:ext cx="469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What is an example of market pull?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485DF9-DE4D-4C22-A52C-E9A0A2077C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952" y="2450099"/>
            <a:ext cx="2119768" cy="1204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3A7CD6-F4E6-42EF-A98F-337EA272F7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2370" y="2460951"/>
            <a:ext cx="2198742" cy="1193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B58AE0-E59D-465B-80C2-735830EC64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5762" y="2450099"/>
            <a:ext cx="2029518" cy="1234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B9CAB507-6413-4098-B38E-2B1A68026B6F}"/>
              </a:ext>
            </a:extLst>
          </p:cNvPr>
          <p:cNvSpPr/>
          <p:nvPr/>
        </p:nvSpPr>
        <p:spPr>
          <a:xfrm>
            <a:off x="2906301" y="2856247"/>
            <a:ext cx="517487" cy="4220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B9668ED-7C92-4872-AAD5-44629518F483}"/>
              </a:ext>
            </a:extLst>
          </p:cNvPr>
          <p:cNvSpPr/>
          <p:nvPr/>
        </p:nvSpPr>
        <p:spPr>
          <a:xfrm>
            <a:off x="5899693" y="2841453"/>
            <a:ext cx="517487" cy="4220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58B1CB-BD3D-405C-B829-F93ED2B04596}"/>
              </a:ext>
            </a:extLst>
          </p:cNvPr>
          <p:cNvSpPr txBox="1"/>
          <p:nvPr/>
        </p:nvSpPr>
        <p:spPr>
          <a:xfrm>
            <a:off x="768345" y="1140456"/>
            <a:ext cx="2513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How many photographs did consumers originally expect to take with the first cameras?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FC81D0-BD71-47C1-B4B1-82C4262A95E9}"/>
              </a:ext>
            </a:extLst>
          </p:cNvPr>
          <p:cNvSpPr txBox="1"/>
          <p:nvPr/>
        </p:nvSpPr>
        <p:spPr>
          <a:xfrm>
            <a:off x="4996875" y="1140456"/>
            <a:ext cx="3588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What do we expect from our modern cameras?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BDBB94-3FEB-44A8-AA8F-044CC6732A66}"/>
              </a:ext>
            </a:extLst>
          </p:cNvPr>
          <p:cNvSpPr txBox="1"/>
          <p:nvPr/>
        </p:nvSpPr>
        <p:spPr>
          <a:xfrm>
            <a:off x="693337" y="3802724"/>
            <a:ext cx="2029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 typical film held 35 shots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7124F4-766D-4EF2-8DE5-F11B3B40AA5C}"/>
              </a:ext>
            </a:extLst>
          </p:cNvPr>
          <p:cNvSpPr txBox="1"/>
          <p:nvPr/>
        </p:nvSpPr>
        <p:spPr>
          <a:xfrm>
            <a:off x="3281576" y="3802723"/>
            <a:ext cx="26609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Early memory cards could hold 100’s of images.  But consumers demanded bigger capacity and more storage.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86F4CE-11FC-4AAD-A925-A99DA41231CC}"/>
              </a:ext>
            </a:extLst>
          </p:cNvPr>
          <p:cNvSpPr txBox="1"/>
          <p:nvPr/>
        </p:nvSpPr>
        <p:spPr>
          <a:xfrm>
            <a:off x="6191914" y="3802722"/>
            <a:ext cx="2757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Consumers now expect their smart phones to hold thousands of images and video.</a:t>
            </a:r>
          </a:p>
        </p:txBody>
      </p:sp>
    </p:spTree>
    <p:extLst>
      <p:ext uri="{BB962C8B-B14F-4D97-AF65-F5344CB8AC3E}">
        <p14:creationId xmlns:p14="http://schemas.microsoft.com/office/powerpoint/2010/main" val="85536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33"/>
    </mc:Choice>
    <mc:Fallback xmlns="">
      <p:transition spd="slow" advTm="19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push pull">
            <a:extLst>
              <a:ext uri="{FF2B5EF4-FFF2-40B4-BE49-F238E27FC236}">
                <a16:creationId xmlns:a16="http://schemas.microsoft.com/office/drawing/2014/main" id="{DF78244C-38E2-4575-B42F-343B1FC2F6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43298" y="187420"/>
            <a:ext cx="1667925" cy="499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8636A1-A769-4631-B3B2-B85AB14FFA4F}"/>
              </a:ext>
            </a:extLst>
          </p:cNvPr>
          <p:cNvSpPr txBox="1"/>
          <p:nvPr/>
        </p:nvSpPr>
        <p:spPr>
          <a:xfrm>
            <a:off x="2723104" y="211017"/>
            <a:ext cx="3467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What is technology push?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583015-C1FE-4148-8300-716923C7D067}"/>
              </a:ext>
            </a:extLst>
          </p:cNvPr>
          <p:cNvSpPr txBox="1"/>
          <p:nvPr/>
        </p:nvSpPr>
        <p:spPr>
          <a:xfrm>
            <a:off x="542032" y="1706193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-</a:t>
            </a:r>
            <a:r>
              <a:rPr lang="en-GB" sz="2400" b="1" dirty="0"/>
              <a:t>Advancements in technology </a:t>
            </a:r>
            <a:r>
              <a:rPr lang="en-GB" sz="2400" dirty="0"/>
              <a:t>drive forward the development of new products.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-Frequent releases of new, </a:t>
            </a:r>
            <a:r>
              <a:rPr lang="en-GB" sz="2400" b="1" dirty="0"/>
              <a:t>upgraded products </a:t>
            </a:r>
            <a:r>
              <a:rPr lang="en-GB" sz="2400" dirty="0"/>
              <a:t>encourages consumers to replace their current product.</a:t>
            </a:r>
          </a:p>
        </p:txBody>
      </p:sp>
    </p:spTree>
    <p:extLst>
      <p:ext uri="{BB962C8B-B14F-4D97-AF65-F5344CB8AC3E}">
        <p14:creationId xmlns:p14="http://schemas.microsoft.com/office/powerpoint/2010/main" val="60439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02"/>
    </mc:Choice>
    <mc:Fallback xmlns="">
      <p:transition spd="slow" advTm="2320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F96A8D-1A00-4EC9-ACAE-34280C6F1E5F}"/>
              </a:ext>
            </a:extLst>
          </p:cNvPr>
          <p:cNvSpPr txBox="1"/>
          <p:nvPr/>
        </p:nvSpPr>
        <p:spPr>
          <a:xfrm>
            <a:off x="2723104" y="211017"/>
            <a:ext cx="5415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What is an example of technology push?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65B0DA-9CCA-49F7-9840-B9CFDB352A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9217" y="1989295"/>
            <a:ext cx="1848896" cy="21786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38ABD9-A8D4-4671-A282-C0AC99D9D1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127" y="2035497"/>
            <a:ext cx="2789165" cy="20862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A21A7C-45EC-446F-9C03-EE3D22974604}"/>
              </a:ext>
            </a:extLst>
          </p:cNvPr>
          <p:cNvSpPr txBox="1"/>
          <p:nvPr/>
        </p:nvSpPr>
        <p:spPr>
          <a:xfrm>
            <a:off x="2561738" y="976367"/>
            <a:ext cx="4020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Can you think of an example?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FF9790-896B-463A-85EF-30398E62ADAA}"/>
              </a:ext>
            </a:extLst>
          </p:cNvPr>
          <p:cNvSpPr txBox="1"/>
          <p:nvPr/>
        </p:nvSpPr>
        <p:spPr>
          <a:xfrm>
            <a:off x="3302836" y="1958872"/>
            <a:ext cx="25383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This technology was first used in air traffic control systems over 50 years ago.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In 2007 it revolutionised the design of the mobile phone…</a:t>
            </a:r>
          </a:p>
          <a:p>
            <a:pPr algn="ctr"/>
            <a:endParaRPr lang="en-GB" sz="2000" dirty="0"/>
          </a:p>
          <a:p>
            <a:pPr algn="ctr"/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5A66FF-7D82-4F63-85A4-4A5DD14D44AD}"/>
              </a:ext>
            </a:extLst>
          </p:cNvPr>
          <p:cNvSpPr txBox="1"/>
          <p:nvPr/>
        </p:nvSpPr>
        <p:spPr>
          <a:xfrm>
            <a:off x="2202536" y="4896087"/>
            <a:ext cx="4738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The </a:t>
            </a:r>
            <a:r>
              <a:rPr lang="en-GB" sz="2400" b="1" u="sng" dirty="0"/>
              <a:t>touchscreen</a:t>
            </a:r>
            <a:r>
              <a:rPr lang="en-GB" sz="2400" b="1" dirty="0"/>
              <a:t> is a good example!</a:t>
            </a:r>
          </a:p>
        </p:txBody>
      </p:sp>
    </p:spTree>
    <p:extLst>
      <p:ext uri="{BB962C8B-B14F-4D97-AF65-F5344CB8AC3E}">
        <p14:creationId xmlns:p14="http://schemas.microsoft.com/office/powerpoint/2010/main" val="147019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625B7C-4231-452E-8BDC-EF836C724D3B}"/>
              </a:ext>
            </a:extLst>
          </p:cNvPr>
          <p:cNvSpPr txBox="1"/>
          <p:nvPr/>
        </p:nvSpPr>
        <p:spPr>
          <a:xfrm>
            <a:off x="2723103" y="131296"/>
            <a:ext cx="5747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How has technology push changed the way we listen to music?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961E3C-EAD1-4FD7-99A7-781053D5E9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039" y="3315956"/>
            <a:ext cx="8739837" cy="18629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C216D8-5A25-482C-BAD2-A2B66A989D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0078" y="1600853"/>
            <a:ext cx="1386051" cy="874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BAC63C-A770-4584-9682-E97D0D9F20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4328" y="1454750"/>
            <a:ext cx="1202764" cy="1155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62FAF6-06F7-4E24-A0B5-BE05840B29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3271" y="1324703"/>
            <a:ext cx="1095128" cy="14156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05B7D1-09C3-4706-B482-4E2782AEB6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4579" y="1489951"/>
            <a:ext cx="1978005" cy="1099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147C0B-0F5D-4B0C-8ABA-B2A01AA452F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16" y="1365023"/>
            <a:ext cx="1348942" cy="1348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31A8F2-6E1F-4009-8C2E-C3ECF5B59F5D}"/>
              </a:ext>
            </a:extLst>
          </p:cNvPr>
          <p:cNvSpPr/>
          <p:nvPr/>
        </p:nvSpPr>
        <p:spPr>
          <a:xfrm>
            <a:off x="1656914" y="1862139"/>
            <a:ext cx="391049" cy="3516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C5FF2E3-6834-4198-835E-2695C44F47C5}"/>
              </a:ext>
            </a:extLst>
          </p:cNvPr>
          <p:cNvSpPr/>
          <p:nvPr/>
        </p:nvSpPr>
        <p:spPr>
          <a:xfrm>
            <a:off x="3414704" y="1856711"/>
            <a:ext cx="391049" cy="3516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B940AB3-D392-4E0F-BF57-ECA99B0BAF05}"/>
              </a:ext>
            </a:extLst>
          </p:cNvPr>
          <p:cNvSpPr/>
          <p:nvPr/>
        </p:nvSpPr>
        <p:spPr>
          <a:xfrm>
            <a:off x="5003568" y="1859473"/>
            <a:ext cx="391049" cy="3516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147F279-A8EB-4FBD-A5D6-5DA1D37491CF}"/>
              </a:ext>
            </a:extLst>
          </p:cNvPr>
          <p:cNvSpPr/>
          <p:nvPr/>
        </p:nvSpPr>
        <p:spPr>
          <a:xfrm>
            <a:off x="6468399" y="1863675"/>
            <a:ext cx="391049" cy="3516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888FD4-8390-41F2-BC0D-05C849ECD1FD}"/>
              </a:ext>
            </a:extLst>
          </p:cNvPr>
          <p:cNvSpPr txBox="1"/>
          <p:nvPr/>
        </p:nvSpPr>
        <p:spPr>
          <a:xfrm>
            <a:off x="351300" y="2734755"/>
            <a:ext cx="1305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Vinyl record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90F99C-6E21-4CE0-8A4A-CF083AB0F1EC}"/>
              </a:ext>
            </a:extLst>
          </p:cNvPr>
          <p:cNvSpPr txBox="1"/>
          <p:nvPr/>
        </p:nvSpPr>
        <p:spPr>
          <a:xfrm>
            <a:off x="1997680" y="2740356"/>
            <a:ext cx="145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Cassette tape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486D43-F762-4EF9-9017-3FF2991C2380}"/>
              </a:ext>
            </a:extLst>
          </p:cNvPr>
          <p:cNvSpPr txBox="1"/>
          <p:nvPr/>
        </p:nvSpPr>
        <p:spPr>
          <a:xfrm>
            <a:off x="3644060" y="2745957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Compact Disc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1AB4E8-FC98-4CC6-AD17-5D52C90D4085}"/>
              </a:ext>
            </a:extLst>
          </p:cNvPr>
          <p:cNvSpPr txBox="1"/>
          <p:nvPr/>
        </p:nvSpPr>
        <p:spPr>
          <a:xfrm>
            <a:off x="5531596" y="2751558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MP3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BDAC98-918B-4E1E-A882-8069A925D69B}"/>
              </a:ext>
            </a:extLst>
          </p:cNvPr>
          <p:cNvSpPr txBox="1"/>
          <p:nvPr/>
        </p:nvSpPr>
        <p:spPr>
          <a:xfrm>
            <a:off x="6859448" y="2745957"/>
            <a:ext cx="1939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Streaming services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028B1D-4654-4402-A8CA-560CC66E7E65}"/>
              </a:ext>
            </a:extLst>
          </p:cNvPr>
          <p:cNvSpPr txBox="1"/>
          <p:nvPr/>
        </p:nvSpPr>
        <p:spPr>
          <a:xfrm>
            <a:off x="216039" y="927868"/>
            <a:ext cx="2507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/>
              <a:t>What came next?...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91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90"/>
    </mc:Choice>
    <mc:Fallback xmlns="">
      <p:transition spd="slow" advTm="33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C97A44-1EE8-4A9D-8D7A-35EB597DED74}"/>
              </a:ext>
            </a:extLst>
          </p:cNvPr>
          <p:cNvSpPr txBox="1"/>
          <p:nvPr/>
        </p:nvSpPr>
        <p:spPr>
          <a:xfrm>
            <a:off x="2668959" y="161182"/>
            <a:ext cx="554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How do companies continuously improve their products?</a:t>
            </a:r>
          </a:p>
          <a:p>
            <a:r>
              <a:rPr lang="en-GB" b="1" dirty="0"/>
              <a:t>What is R &amp; 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E063E3-DBB8-4847-B857-6F2D276FB7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2002" y="2416516"/>
            <a:ext cx="2519317" cy="2304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A02AD4-04DB-4569-A519-3879A1397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07" y="2416516"/>
            <a:ext cx="3756454" cy="23045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C8A4B7-36AB-4F7B-ABB0-30F5560AD372}"/>
              </a:ext>
            </a:extLst>
          </p:cNvPr>
          <p:cNvSpPr txBox="1"/>
          <p:nvPr/>
        </p:nvSpPr>
        <p:spPr>
          <a:xfrm>
            <a:off x="793921" y="1196516"/>
            <a:ext cx="7556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Companies invest a lot of money into </a:t>
            </a:r>
          </a:p>
          <a:p>
            <a:pPr algn="ctr"/>
            <a:r>
              <a:rPr lang="en-GB" sz="2400" b="1" dirty="0"/>
              <a:t>Research and Development </a:t>
            </a:r>
            <a:r>
              <a:rPr lang="en-GB" sz="2400" dirty="0"/>
              <a:t>to remain market leaders.</a:t>
            </a:r>
          </a:p>
        </p:txBody>
      </p:sp>
    </p:spTree>
    <p:extLst>
      <p:ext uri="{BB962C8B-B14F-4D97-AF65-F5344CB8AC3E}">
        <p14:creationId xmlns:p14="http://schemas.microsoft.com/office/powerpoint/2010/main" val="178332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C97A44-1EE8-4A9D-8D7A-35EB597DED74}"/>
              </a:ext>
            </a:extLst>
          </p:cNvPr>
          <p:cNvSpPr txBox="1"/>
          <p:nvPr/>
        </p:nvSpPr>
        <p:spPr>
          <a:xfrm>
            <a:off x="2688070" y="260036"/>
            <a:ext cx="4095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What do we mean by the term </a:t>
            </a:r>
            <a:r>
              <a:rPr lang="en-GB" b="1" u="sng" dirty="0"/>
              <a:t>obsolete</a:t>
            </a:r>
            <a:r>
              <a:rPr lang="en-GB" b="1" dirty="0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1A18A5-61A9-49FF-A5E0-84750D6165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205" y="2754735"/>
            <a:ext cx="3941805" cy="21764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DBD8F5-D39A-4A97-92AB-7D5589D4A4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90" y="2754735"/>
            <a:ext cx="3627398" cy="21764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E8345A-7AC7-462D-BFCB-7EA7D171386B}"/>
              </a:ext>
            </a:extLst>
          </p:cNvPr>
          <p:cNvSpPr txBox="1"/>
          <p:nvPr/>
        </p:nvSpPr>
        <p:spPr>
          <a:xfrm>
            <a:off x="2295613" y="1045720"/>
            <a:ext cx="4375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When a product is no longer useful or has been replaced by newer, better technology.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B1FEE0-E77E-4605-80D9-CEA03924148D}"/>
              </a:ext>
            </a:extLst>
          </p:cNvPr>
          <p:cNvSpPr txBox="1"/>
          <p:nvPr/>
        </p:nvSpPr>
        <p:spPr>
          <a:xfrm>
            <a:off x="2295612" y="1972460"/>
            <a:ext cx="437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Can you think of any examples?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72D3EE-C4B7-4422-A0E9-EB510D5A74A6}"/>
              </a:ext>
            </a:extLst>
          </p:cNvPr>
          <p:cNvSpPr txBox="1"/>
          <p:nvPr/>
        </p:nvSpPr>
        <p:spPr>
          <a:xfrm>
            <a:off x="39421" y="4931174"/>
            <a:ext cx="437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Audio cassette tape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69D4AF-3E05-4E47-98B5-ADD72927025A}"/>
              </a:ext>
            </a:extLst>
          </p:cNvPr>
          <p:cNvSpPr txBox="1"/>
          <p:nvPr/>
        </p:nvSpPr>
        <p:spPr>
          <a:xfrm>
            <a:off x="4572000" y="4937857"/>
            <a:ext cx="437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Video cassette tape</a:t>
            </a:r>
          </a:p>
        </p:txBody>
      </p:sp>
    </p:spTree>
    <p:extLst>
      <p:ext uri="{BB962C8B-B14F-4D97-AF65-F5344CB8AC3E}">
        <p14:creationId xmlns:p14="http://schemas.microsoft.com/office/powerpoint/2010/main" val="339321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EB83B8-E8F9-4519-B397-73E7F0FED721}"/>
              </a:ext>
            </a:extLst>
          </p:cNvPr>
          <p:cNvSpPr/>
          <p:nvPr/>
        </p:nvSpPr>
        <p:spPr>
          <a:xfrm>
            <a:off x="612949" y="1909185"/>
            <a:ext cx="1728317" cy="74357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Research and development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0153EE-7F14-4D94-BE90-393D7A8D89B7}"/>
              </a:ext>
            </a:extLst>
          </p:cNvPr>
          <p:cNvSpPr/>
          <p:nvPr/>
        </p:nvSpPr>
        <p:spPr>
          <a:xfrm>
            <a:off x="2574052" y="1909185"/>
            <a:ext cx="1728317" cy="743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Production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5AF8DB3-0AA3-49C2-B318-21495B84B2E1}"/>
              </a:ext>
            </a:extLst>
          </p:cNvPr>
          <p:cNvSpPr/>
          <p:nvPr/>
        </p:nvSpPr>
        <p:spPr>
          <a:xfrm>
            <a:off x="4535155" y="1909185"/>
            <a:ext cx="1728317" cy="743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Marketing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60E0B8-6E46-4D48-8CD7-C42488436B0B}"/>
              </a:ext>
            </a:extLst>
          </p:cNvPr>
          <p:cNvSpPr/>
          <p:nvPr/>
        </p:nvSpPr>
        <p:spPr>
          <a:xfrm>
            <a:off x="6496258" y="1909185"/>
            <a:ext cx="1728317" cy="743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Need?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BC1165-40EE-409B-B3A1-A2931148DB30}"/>
              </a:ext>
            </a:extLst>
          </p:cNvPr>
          <p:cNvSpPr txBox="1"/>
          <p:nvPr/>
        </p:nvSpPr>
        <p:spPr>
          <a:xfrm>
            <a:off x="3417356" y="1297103"/>
            <a:ext cx="2309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Technology push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09BE4E-9539-41F5-BE48-86AEDB2B63D9}"/>
              </a:ext>
            </a:extLst>
          </p:cNvPr>
          <p:cNvSpPr txBox="1"/>
          <p:nvPr/>
        </p:nvSpPr>
        <p:spPr>
          <a:xfrm>
            <a:off x="3724682" y="2756936"/>
            <a:ext cx="166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Market pull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63A540E-1A5F-48E7-813B-A867061098ED}"/>
              </a:ext>
            </a:extLst>
          </p:cNvPr>
          <p:cNvSpPr/>
          <p:nvPr/>
        </p:nvSpPr>
        <p:spPr>
          <a:xfrm>
            <a:off x="612949" y="3357380"/>
            <a:ext cx="1728317" cy="743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Research and development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2BABFC4-8DE1-412B-A1BC-15751D70EB04}"/>
              </a:ext>
            </a:extLst>
          </p:cNvPr>
          <p:cNvSpPr/>
          <p:nvPr/>
        </p:nvSpPr>
        <p:spPr>
          <a:xfrm>
            <a:off x="2574052" y="3357380"/>
            <a:ext cx="1728317" cy="743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Production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39F16B-5A3D-4694-9B83-2EB4F1DF64BA}"/>
              </a:ext>
            </a:extLst>
          </p:cNvPr>
          <p:cNvSpPr/>
          <p:nvPr/>
        </p:nvSpPr>
        <p:spPr>
          <a:xfrm>
            <a:off x="4535155" y="3357380"/>
            <a:ext cx="1728317" cy="743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Marketing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B7AA92C-A1E8-4CEF-BE09-4DD2C6D5465A}"/>
              </a:ext>
            </a:extLst>
          </p:cNvPr>
          <p:cNvSpPr/>
          <p:nvPr/>
        </p:nvSpPr>
        <p:spPr>
          <a:xfrm>
            <a:off x="6496258" y="3357380"/>
            <a:ext cx="1728317" cy="74357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Expressed market need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32FDBFE-110B-426A-8CAC-4E2912992DC4}"/>
              </a:ext>
            </a:extLst>
          </p:cNvPr>
          <p:cNvSpPr/>
          <p:nvPr/>
        </p:nvSpPr>
        <p:spPr>
          <a:xfrm>
            <a:off x="2261716" y="2070015"/>
            <a:ext cx="391049" cy="3516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FDA32BE-E888-46A3-81DB-ACC89DA38631}"/>
              </a:ext>
            </a:extLst>
          </p:cNvPr>
          <p:cNvSpPr/>
          <p:nvPr/>
        </p:nvSpPr>
        <p:spPr>
          <a:xfrm>
            <a:off x="4253383" y="2070015"/>
            <a:ext cx="391049" cy="3516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579964E-365C-420A-AA07-30EF3FB7CE2A}"/>
              </a:ext>
            </a:extLst>
          </p:cNvPr>
          <p:cNvSpPr/>
          <p:nvPr/>
        </p:nvSpPr>
        <p:spPr>
          <a:xfrm>
            <a:off x="6245050" y="2070015"/>
            <a:ext cx="391049" cy="3516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2EF448E-FBF1-4761-8D58-927D41E8098A}"/>
              </a:ext>
            </a:extLst>
          </p:cNvPr>
          <p:cNvSpPr/>
          <p:nvPr/>
        </p:nvSpPr>
        <p:spPr>
          <a:xfrm>
            <a:off x="2261716" y="3532022"/>
            <a:ext cx="391049" cy="3516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9741841-79A3-4BC6-9DA5-8C15EC8872B8}"/>
              </a:ext>
            </a:extLst>
          </p:cNvPr>
          <p:cNvSpPr/>
          <p:nvPr/>
        </p:nvSpPr>
        <p:spPr>
          <a:xfrm>
            <a:off x="4253383" y="3532022"/>
            <a:ext cx="391049" cy="3516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6C83E305-8C4D-4110-8559-82713B590882}"/>
              </a:ext>
            </a:extLst>
          </p:cNvPr>
          <p:cNvSpPr/>
          <p:nvPr/>
        </p:nvSpPr>
        <p:spPr>
          <a:xfrm>
            <a:off x="6245050" y="3532022"/>
            <a:ext cx="391049" cy="3516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0D494676-71C8-49FD-BE31-3E63DAA710B6}"/>
              </a:ext>
            </a:extLst>
          </p:cNvPr>
          <p:cNvCxnSpPr>
            <a:cxnSpLocks/>
            <a:stCxn id="12" idx="2"/>
            <a:endCxn id="11" idx="2"/>
          </p:cNvCxnSpPr>
          <p:nvPr/>
        </p:nvCxnSpPr>
        <p:spPr>
          <a:xfrm rot="5400000">
            <a:off x="6379866" y="3120407"/>
            <a:ext cx="12700" cy="1961103"/>
          </a:xfrm>
          <a:prstGeom prst="bentConnector3">
            <a:avLst>
              <a:gd name="adj1" fmla="val 4569228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10504709-F27A-477A-B0E7-1DD10309191A}"/>
              </a:ext>
            </a:extLst>
          </p:cNvPr>
          <p:cNvCxnSpPr>
            <a:cxnSpLocks/>
            <a:stCxn id="12" idx="2"/>
            <a:endCxn id="9" idx="2"/>
          </p:cNvCxnSpPr>
          <p:nvPr/>
        </p:nvCxnSpPr>
        <p:spPr>
          <a:xfrm rot="5400000">
            <a:off x="4418763" y="1159304"/>
            <a:ext cx="12700" cy="5883309"/>
          </a:xfrm>
          <a:prstGeom prst="bentConnector3">
            <a:avLst>
              <a:gd name="adj1" fmla="val 7101118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315D54C-B97B-4E13-9ADB-24DC370B1C6D}"/>
              </a:ext>
            </a:extLst>
          </p:cNvPr>
          <p:cNvSpPr txBox="1"/>
          <p:nvPr/>
        </p:nvSpPr>
        <p:spPr>
          <a:xfrm>
            <a:off x="2723105" y="211017"/>
            <a:ext cx="6189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How do </a:t>
            </a:r>
            <a:r>
              <a:rPr lang="en-GB" sz="2400" b="1" u="sng" dirty="0"/>
              <a:t>market pull</a:t>
            </a:r>
            <a:r>
              <a:rPr lang="en-GB" sz="2400" b="1" dirty="0"/>
              <a:t> and </a:t>
            </a:r>
            <a:r>
              <a:rPr lang="en-GB" sz="2400" b="1" u="sng" dirty="0"/>
              <a:t>technology push</a:t>
            </a:r>
            <a:r>
              <a:rPr lang="en-GB" sz="2400" b="1" dirty="0"/>
              <a:t> lead to product development?</a:t>
            </a:r>
          </a:p>
        </p:txBody>
      </p:sp>
    </p:spTree>
    <p:extLst>
      <p:ext uri="{BB962C8B-B14F-4D97-AF65-F5344CB8AC3E}">
        <p14:creationId xmlns:p14="http://schemas.microsoft.com/office/powerpoint/2010/main" val="266203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26"/>
    </mc:Choice>
    <mc:Fallback xmlns="">
      <p:transition spd="slow" advTm="3602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C97A44-1EE8-4A9D-8D7A-35EB597DED74}"/>
              </a:ext>
            </a:extLst>
          </p:cNvPr>
          <p:cNvSpPr txBox="1"/>
          <p:nvPr/>
        </p:nvSpPr>
        <p:spPr>
          <a:xfrm>
            <a:off x="2655976" y="264954"/>
            <a:ext cx="2545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is an </a:t>
            </a:r>
            <a:r>
              <a:rPr lang="en-GB" b="1" u="sng" dirty="0"/>
              <a:t>iconic</a:t>
            </a:r>
            <a:r>
              <a:rPr lang="en-GB" dirty="0"/>
              <a:t> design?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09092D-9001-4556-9128-A3CEAA36AF5D}"/>
              </a:ext>
            </a:extLst>
          </p:cNvPr>
          <p:cNvSpPr txBox="1"/>
          <p:nvPr/>
        </p:nvSpPr>
        <p:spPr>
          <a:xfrm>
            <a:off x="149998" y="847905"/>
            <a:ext cx="8994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These are products that have become extremely popular and are examples of excellent design.</a:t>
            </a:r>
          </a:p>
          <a:p>
            <a:pPr algn="ctr"/>
            <a:r>
              <a:rPr lang="en-GB" dirty="0"/>
              <a:t>These well known products can often be recognised world-wide.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F63C76-3209-4E8F-A179-182AB9D0C809}"/>
              </a:ext>
            </a:extLst>
          </p:cNvPr>
          <p:cNvSpPr txBox="1"/>
          <p:nvPr/>
        </p:nvSpPr>
        <p:spPr>
          <a:xfrm>
            <a:off x="2038484" y="1753220"/>
            <a:ext cx="5067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Can you guess this example? Here are some clues…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F97ED1-81F9-4486-8B58-E9BAE7DB8A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2497651"/>
            <a:ext cx="3852910" cy="21700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AD1963C-793A-41AD-94BA-A6B3CC89C575}"/>
              </a:ext>
            </a:extLst>
          </p:cNvPr>
          <p:cNvSpPr txBox="1"/>
          <p:nvPr/>
        </p:nvSpPr>
        <p:spPr>
          <a:xfrm>
            <a:off x="532563" y="2473058"/>
            <a:ext cx="1374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-A child’s toy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73BF27-8B0B-4362-83AF-FE5C3CDBAD76}"/>
              </a:ext>
            </a:extLst>
          </p:cNvPr>
          <p:cNvSpPr txBox="1"/>
          <p:nvPr/>
        </p:nvSpPr>
        <p:spPr>
          <a:xfrm>
            <a:off x="532563" y="2982176"/>
            <a:ext cx="3841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-Sold in many shapes, sizes and colours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93BF25-F88F-4250-8BD6-4F2480B7A63C}"/>
              </a:ext>
            </a:extLst>
          </p:cNvPr>
          <p:cNvSpPr txBox="1"/>
          <p:nvPr/>
        </p:nvSpPr>
        <p:spPr>
          <a:xfrm>
            <a:off x="532563" y="3498046"/>
            <a:ext cx="3155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-You can build many different things with it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4506E2-758B-4E76-B954-3584A3E91914}"/>
              </a:ext>
            </a:extLst>
          </p:cNvPr>
          <p:cNvSpPr txBox="1"/>
          <p:nvPr/>
        </p:nvSpPr>
        <p:spPr>
          <a:xfrm>
            <a:off x="532563" y="4359366"/>
            <a:ext cx="3476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-There are many copies but this was the original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BA9EF64-CC94-4459-89D9-5842C8E6F4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795" y="2473058"/>
            <a:ext cx="1132114" cy="113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5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C97A44-1EE8-4A9D-8D7A-35EB597DED74}"/>
              </a:ext>
            </a:extLst>
          </p:cNvPr>
          <p:cNvSpPr txBox="1"/>
          <p:nvPr/>
        </p:nvSpPr>
        <p:spPr>
          <a:xfrm>
            <a:off x="3059640" y="277310"/>
            <a:ext cx="3058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makes a product iconic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D80E80-2C78-4F88-BD51-BC8325C6AD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041" y="1353254"/>
            <a:ext cx="2329016" cy="1478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95C5A9-6992-47E8-B1E7-451782BC5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960" y="1375253"/>
            <a:ext cx="2222504" cy="1478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BE6AB2-756D-410D-88EA-A867D5C188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960" y="4025771"/>
            <a:ext cx="2222504" cy="11168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14720C-5E8D-4E81-9984-FAF7328F64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123" y="4025771"/>
            <a:ext cx="2310853" cy="11168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A77EE2-46A8-42BC-B3A7-C780E2D37276}"/>
              </a:ext>
            </a:extLst>
          </p:cNvPr>
          <p:cNvSpPr txBox="1"/>
          <p:nvPr/>
        </p:nvSpPr>
        <p:spPr>
          <a:xfrm>
            <a:off x="3059640" y="886450"/>
            <a:ext cx="295068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“Ground breaking design”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Sets new standards of design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Memorable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Widely recognised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Innovative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Stood the test of time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12B82E-6E85-4E68-AD49-2AC943FC3E47}"/>
              </a:ext>
            </a:extLst>
          </p:cNvPr>
          <p:cNvSpPr txBox="1"/>
          <p:nvPr/>
        </p:nvSpPr>
        <p:spPr>
          <a:xfrm>
            <a:off x="119979" y="3105834"/>
            <a:ext cx="2761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Mini</a:t>
            </a:r>
          </a:p>
          <a:p>
            <a:pPr algn="ctr"/>
            <a:r>
              <a:rPr lang="en-GB" dirty="0"/>
              <a:t>(Designed by Alec Issigonis)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542C12-D779-4DEE-9E82-B4D1989B3E5C}"/>
              </a:ext>
            </a:extLst>
          </p:cNvPr>
          <p:cNvSpPr txBox="1"/>
          <p:nvPr/>
        </p:nvSpPr>
        <p:spPr>
          <a:xfrm>
            <a:off x="6565973" y="3105834"/>
            <a:ext cx="1980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Volkswagen Beetle</a:t>
            </a:r>
          </a:p>
          <a:p>
            <a:pPr algn="ctr"/>
            <a:r>
              <a:rPr lang="en-GB" dirty="0"/>
              <a:t>(People’s car)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1E4985-0EE7-45CE-8CD8-E262909D30EA}"/>
              </a:ext>
            </a:extLst>
          </p:cNvPr>
          <p:cNvSpPr txBox="1"/>
          <p:nvPr/>
        </p:nvSpPr>
        <p:spPr>
          <a:xfrm>
            <a:off x="2810664" y="4785423"/>
            <a:ext cx="3479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 you recognise these examples…</a:t>
            </a:r>
          </a:p>
        </p:txBody>
      </p:sp>
    </p:spTree>
    <p:extLst>
      <p:ext uri="{BB962C8B-B14F-4D97-AF65-F5344CB8AC3E}">
        <p14:creationId xmlns:p14="http://schemas.microsoft.com/office/powerpoint/2010/main" val="315263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C97A44-1EE8-4A9D-8D7A-35EB597DED74}"/>
              </a:ext>
            </a:extLst>
          </p:cNvPr>
          <p:cNvSpPr txBox="1"/>
          <p:nvPr/>
        </p:nvSpPr>
        <p:spPr>
          <a:xfrm>
            <a:off x="2666025" y="144373"/>
            <a:ext cx="4428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Can you think of any other iconic products? </a:t>
            </a:r>
          </a:p>
          <a:p>
            <a:r>
              <a:rPr lang="en-GB" b="1" dirty="0"/>
              <a:t>Do you recognise these?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5AF801-04D0-436D-943D-C817C18CFA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668257" y="2157282"/>
            <a:ext cx="2654730" cy="13487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B22E0A-FF03-492C-AE33-CAA0A6171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1175" y="1504305"/>
            <a:ext cx="985191" cy="10680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D29E96-BAFE-48C9-9674-BA63CEBAC1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306" y="1504303"/>
            <a:ext cx="2609748" cy="26547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136928-EE06-4BCD-B227-8363E0AEE1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7635" y="1504304"/>
            <a:ext cx="2062046" cy="26547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9B1331E-DF52-42AF-AFDB-95E2B255F862}"/>
              </a:ext>
            </a:extLst>
          </p:cNvPr>
          <p:cNvSpPr txBox="1"/>
          <p:nvPr/>
        </p:nvSpPr>
        <p:spPr>
          <a:xfrm>
            <a:off x="805713" y="4159034"/>
            <a:ext cx="177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Swiss army knife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9E05B4-0417-4D0D-A7EF-8C0860DC47F8}"/>
              </a:ext>
            </a:extLst>
          </p:cNvPr>
          <p:cNvSpPr txBox="1"/>
          <p:nvPr/>
        </p:nvSpPr>
        <p:spPr>
          <a:xfrm>
            <a:off x="3265008" y="4159034"/>
            <a:ext cx="1124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Coca-Cola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975C88-91B4-4C22-811F-3349E8DFC856}"/>
              </a:ext>
            </a:extLst>
          </p:cNvPr>
          <p:cNvSpPr txBox="1"/>
          <p:nvPr/>
        </p:nvSpPr>
        <p:spPr>
          <a:xfrm>
            <a:off x="4942838" y="4159034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Anglepoise lamp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718DB68-8AB3-428D-AB6A-07CE437235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0166" y="2547313"/>
            <a:ext cx="985191" cy="4421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FB1240-6D52-4703-9406-3723DC7B906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0166" y="2964374"/>
            <a:ext cx="985191" cy="11946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F629E7F-1D4E-41AB-AE1F-76828A8AD37C}"/>
              </a:ext>
            </a:extLst>
          </p:cNvPr>
          <p:cNvSpPr txBox="1"/>
          <p:nvPr/>
        </p:nvSpPr>
        <p:spPr>
          <a:xfrm>
            <a:off x="7541619" y="4159034"/>
            <a:ext cx="90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Bic Biro</a:t>
            </a:r>
          </a:p>
        </p:txBody>
      </p:sp>
    </p:spTree>
    <p:extLst>
      <p:ext uri="{BB962C8B-B14F-4D97-AF65-F5344CB8AC3E}">
        <p14:creationId xmlns:p14="http://schemas.microsoft.com/office/powerpoint/2010/main" val="291034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88957" y="1275059"/>
            <a:ext cx="5899547" cy="3825182"/>
          </a:xfrm>
        </p:spPr>
        <p:txBody>
          <a:bodyPr>
            <a:normAutofit/>
          </a:bodyPr>
          <a:lstStyle/>
          <a:p>
            <a:pPr lvl="1">
              <a:buSzPct val="90000"/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rgbClr val="981647"/>
                </a:solidFill>
              </a:rPr>
              <a:t> </a:t>
            </a:r>
            <a:r>
              <a:rPr lang="en-GB" dirty="0">
                <a:solidFill>
                  <a:srgbClr val="981647"/>
                </a:solidFill>
              </a:rPr>
              <a:t>How/why do products evolve?</a:t>
            </a:r>
          </a:p>
          <a:p>
            <a:pPr lvl="1">
              <a:buSzPct val="90000"/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981647"/>
                </a:solidFill>
              </a:rPr>
              <a:t> What is market pull?</a:t>
            </a:r>
          </a:p>
          <a:p>
            <a:pPr lvl="1">
              <a:buSzPct val="90000"/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981647"/>
                </a:solidFill>
              </a:rPr>
              <a:t> What is technology push?</a:t>
            </a:r>
          </a:p>
          <a:p>
            <a:pPr lvl="1">
              <a:buSzPct val="90000"/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981647"/>
                </a:solidFill>
              </a:rPr>
              <a:t> What are examples of market pull and technology push?</a:t>
            </a:r>
          </a:p>
          <a:p>
            <a:pPr lvl="1">
              <a:buSzPct val="90000"/>
              <a:buFont typeface="Wingdings" panose="05000000000000000000" pitchFamily="2" charset="2"/>
              <a:buChar char="q"/>
            </a:pPr>
            <a:endParaRPr lang="en-GB" dirty="0">
              <a:solidFill>
                <a:srgbClr val="98164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Evolution, technological advancements, demand, obsolescence, fashions, trends</a:t>
            </a:r>
          </a:p>
          <a:p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57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54"/>
    </mc:Choice>
    <mc:Fallback xmlns="">
      <p:transition spd="slow" advTm="1255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95C258-9011-4C3E-A85F-2F875EA5C6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8781" y="1777533"/>
            <a:ext cx="4446438" cy="33029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D649AB-E2F9-40B2-B686-8C0A73725314}"/>
              </a:ext>
            </a:extLst>
          </p:cNvPr>
          <p:cNvSpPr txBox="1"/>
          <p:nvPr/>
        </p:nvSpPr>
        <p:spPr>
          <a:xfrm>
            <a:off x="3525479" y="182499"/>
            <a:ext cx="509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What can you remember about the influences on the design of new products?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1489E6-E28F-4300-B200-C1C0F33147F4}"/>
              </a:ext>
            </a:extLst>
          </p:cNvPr>
          <p:cNvSpPr txBox="1"/>
          <p:nvPr/>
        </p:nvSpPr>
        <p:spPr>
          <a:xfrm>
            <a:off x="791830" y="1118515"/>
            <a:ext cx="79196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3"/>
              </a:rPr>
              <a:t>https://htrevisionzone.site/l2_engineering_influences_on_design/index.html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4986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C7026B-8A83-4CE0-B052-466C9FC300BB}"/>
              </a:ext>
            </a:extLst>
          </p:cNvPr>
          <p:cNvSpPr/>
          <p:nvPr/>
        </p:nvSpPr>
        <p:spPr>
          <a:xfrm>
            <a:off x="5526593" y="2954129"/>
            <a:ext cx="3363686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sz="1600" b="1" dirty="0"/>
              <a:t>the need/requirement for a new product or a solution to a problem, which comes from the consumers.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98014-9CEF-42C0-AC13-780CF81DCD59}"/>
              </a:ext>
            </a:extLst>
          </p:cNvPr>
          <p:cNvSpPr/>
          <p:nvPr/>
        </p:nvSpPr>
        <p:spPr>
          <a:xfrm>
            <a:off x="1752374" y="3226110"/>
            <a:ext cx="3350794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sz="1600" b="1" dirty="0"/>
              <a:t>The need is identified by potential customers or market research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CD8075-7E7A-4420-9B51-66AF8BA3B179}"/>
              </a:ext>
            </a:extLst>
          </p:cNvPr>
          <p:cNvSpPr/>
          <p:nvPr/>
        </p:nvSpPr>
        <p:spPr>
          <a:xfrm>
            <a:off x="5521818" y="955776"/>
            <a:ext cx="3372787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sz="1600" b="1" dirty="0"/>
              <a:t>A product or a range of products are developed, to solve the original need or problem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AD2A75-E539-4EB6-958E-9F981AA9F53A}"/>
              </a:ext>
            </a:extLst>
          </p:cNvPr>
          <p:cNvSpPr/>
          <p:nvPr/>
        </p:nvSpPr>
        <p:spPr>
          <a:xfrm>
            <a:off x="5521818" y="4126835"/>
            <a:ext cx="3363686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altLang="en-US" sz="1600" b="1" dirty="0">
                <a:cs typeface="Times New Roman" panose="02020603050405020304" pitchFamily="18" charset="0"/>
              </a:rPr>
              <a:t>Starts with a company developing an innovative technology and applying it to a product</a:t>
            </a:r>
            <a:endParaRPr lang="en-GB" sz="16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083523-523B-49A7-B0E9-4B44AD87D6F6}"/>
              </a:ext>
            </a:extLst>
          </p:cNvPr>
          <p:cNvSpPr/>
          <p:nvPr/>
        </p:nvSpPr>
        <p:spPr>
          <a:xfrm>
            <a:off x="1749427" y="1827343"/>
            <a:ext cx="3353741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sz="1600" b="1" dirty="0"/>
              <a:t>Touch Screen technology appeared in the mid 1960s. The technology began to attract research and development funding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D96FC8-88BD-411E-BEC6-61A7ED4AA4FA}"/>
              </a:ext>
            </a:extLst>
          </p:cNvPr>
          <p:cNvSpPr/>
          <p:nvPr/>
        </p:nvSpPr>
        <p:spPr>
          <a:xfrm>
            <a:off x="1749427" y="4126836"/>
            <a:ext cx="3350795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sz="1600" b="1" dirty="0"/>
              <a:t>Research and development in new technology, drives the development of new products. 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4961E3-734B-4C19-A8A0-547D4ACA17AD}"/>
              </a:ext>
            </a:extLst>
          </p:cNvPr>
          <p:cNvSpPr/>
          <p:nvPr/>
        </p:nvSpPr>
        <p:spPr>
          <a:xfrm>
            <a:off x="5526593" y="2067318"/>
            <a:ext cx="3363686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sz="1600" b="1" dirty="0"/>
              <a:t>usually does not involve market research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9EDE0B-A1B7-47C6-B762-680BF05B1E37}"/>
              </a:ext>
            </a:extLst>
          </p:cNvPr>
          <p:cNvSpPr txBox="1"/>
          <p:nvPr/>
        </p:nvSpPr>
        <p:spPr>
          <a:xfrm>
            <a:off x="0" y="1539642"/>
            <a:ext cx="1595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Which of the statements here link to technology push or market pull? 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D6600A-D421-4494-9B4C-18C0329C673E}"/>
              </a:ext>
            </a:extLst>
          </p:cNvPr>
          <p:cNvSpPr/>
          <p:nvPr/>
        </p:nvSpPr>
        <p:spPr>
          <a:xfrm>
            <a:off x="1749427" y="954867"/>
            <a:ext cx="3360300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sz="1600" b="1" dirty="0"/>
              <a:t>A competing product is launched by another manufacturer.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9F75C8-3472-42F0-A9FD-C90DA079D126}"/>
              </a:ext>
            </a:extLst>
          </p:cNvPr>
          <p:cNvSpPr txBox="1"/>
          <p:nvPr/>
        </p:nvSpPr>
        <p:spPr>
          <a:xfrm>
            <a:off x="2632670" y="49964"/>
            <a:ext cx="6072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can you remember about market pull and technology push?</a:t>
            </a:r>
          </a:p>
        </p:txBody>
      </p:sp>
    </p:spTree>
    <p:extLst>
      <p:ext uri="{BB962C8B-B14F-4D97-AF65-F5344CB8AC3E}">
        <p14:creationId xmlns:p14="http://schemas.microsoft.com/office/powerpoint/2010/main" val="218205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89"/>
    </mc:Choice>
    <mc:Fallback xmlns="">
      <p:transition spd="slow" advTm="19089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DB9EEF-B187-49E3-98BB-2A07437D2C3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9EDE0B-A1B7-47C6-B762-680BF05B1E37}"/>
              </a:ext>
            </a:extLst>
          </p:cNvPr>
          <p:cNvSpPr txBox="1"/>
          <p:nvPr/>
        </p:nvSpPr>
        <p:spPr>
          <a:xfrm>
            <a:off x="135082" y="438206"/>
            <a:ext cx="891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Working on plain or lined paper, copy the statements on the previous slide into the correct sections.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9F75C8-3472-42F0-A9FD-C90DA079D126}"/>
              </a:ext>
            </a:extLst>
          </p:cNvPr>
          <p:cNvSpPr txBox="1"/>
          <p:nvPr/>
        </p:nvSpPr>
        <p:spPr>
          <a:xfrm>
            <a:off x="1018309" y="0"/>
            <a:ext cx="8570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What can you remember about market pull and technology push?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813AC7-CE79-41F7-9E0A-72F0610C2D50}"/>
              </a:ext>
            </a:extLst>
          </p:cNvPr>
          <p:cNvSpPr txBox="1"/>
          <p:nvPr/>
        </p:nvSpPr>
        <p:spPr>
          <a:xfrm>
            <a:off x="1560220" y="903020"/>
            <a:ext cx="177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Market pull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081B18-5DBE-481D-AD83-5B8C461D46A3}"/>
              </a:ext>
            </a:extLst>
          </p:cNvPr>
          <p:cNvSpPr txBox="1"/>
          <p:nvPr/>
        </p:nvSpPr>
        <p:spPr>
          <a:xfrm>
            <a:off x="5864089" y="876374"/>
            <a:ext cx="177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Technology push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9FC6D7-9A98-4045-8A58-AF2DC3EF8D92}"/>
              </a:ext>
            </a:extLst>
          </p:cNvPr>
          <p:cNvSpPr/>
          <p:nvPr/>
        </p:nvSpPr>
        <p:spPr>
          <a:xfrm>
            <a:off x="163527" y="849788"/>
            <a:ext cx="4242217" cy="5706876"/>
          </a:xfrm>
          <a:prstGeom prst="roundRect">
            <a:avLst>
              <a:gd name="adj" fmla="val 746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95B98FB-E1FE-4B4D-B372-5ACFC6BE6087}"/>
              </a:ext>
            </a:extLst>
          </p:cNvPr>
          <p:cNvSpPr/>
          <p:nvPr/>
        </p:nvSpPr>
        <p:spPr>
          <a:xfrm>
            <a:off x="4655128" y="839397"/>
            <a:ext cx="4260272" cy="5706876"/>
          </a:xfrm>
          <a:prstGeom prst="roundRect">
            <a:avLst>
              <a:gd name="adj" fmla="val 746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83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55"/>
    </mc:Choice>
    <mc:Fallback xmlns="">
      <p:transition spd="slow" advTm="1405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A4EA5494-1812-44E8-BA93-86BAA2BE3172}"/>
              </a:ext>
            </a:extLst>
          </p:cNvPr>
          <p:cNvSpPr txBox="1">
            <a:spLocks/>
          </p:cNvSpPr>
          <p:nvPr/>
        </p:nvSpPr>
        <p:spPr>
          <a:xfrm>
            <a:off x="2667239" y="186231"/>
            <a:ext cx="6369678" cy="83503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dirty="0"/>
              <a:t>Why do people buy new things?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DCE64F-9E8A-46B8-BF38-D67575E706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7707" y="1281859"/>
            <a:ext cx="2027514" cy="21361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DE41DB-94BD-49AA-83C6-40A4CA8AB1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2353" y="1281859"/>
            <a:ext cx="3369647" cy="1653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Oculus Rift Oculus Touch">
            <a:extLst>
              <a:ext uri="{FF2B5EF4-FFF2-40B4-BE49-F238E27FC236}">
                <a16:creationId xmlns:a16="http://schemas.microsoft.com/office/drawing/2014/main" id="{E117023C-98B9-478E-A1E5-F1E459F27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2353" y="3429000"/>
            <a:ext cx="2923871" cy="1644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1F0CDB-A41E-4DDB-A24C-AC315864F4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215" y="3660111"/>
            <a:ext cx="2513006" cy="1413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5291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88"/>
    </mc:Choice>
    <mc:Fallback xmlns="">
      <p:transition spd="slow" advTm="1068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A4EA5494-1812-44E8-BA93-86BAA2BE3172}"/>
              </a:ext>
            </a:extLst>
          </p:cNvPr>
          <p:cNvSpPr txBox="1">
            <a:spLocks/>
          </p:cNvSpPr>
          <p:nvPr/>
        </p:nvSpPr>
        <p:spPr>
          <a:xfrm>
            <a:off x="2667239" y="186231"/>
            <a:ext cx="6369678" cy="83503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dirty="0"/>
              <a:t>Why do people buy new things?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DCE64F-9E8A-46B8-BF38-D67575E706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7707" y="1281859"/>
            <a:ext cx="2027514" cy="21361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DE41DB-94BD-49AA-83C6-40A4CA8AB1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2353" y="1281859"/>
            <a:ext cx="3369647" cy="1653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Oculus Rift Oculus Touch">
            <a:extLst>
              <a:ext uri="{FF2B5EF4-FFF2-40B4-BE49-F238E27FC236}">
                <a16:creationId xmlns:a16="http://schemas.microsoft.com/office/drawing/2014/main" id="{E117023C-98B9-478E-A1E5-F1E459F27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2353" y="3429000"/>
            <a:ext cx="2923871" cy="1644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1F0CDB-A41E-4DDB-A24C-AC315864F4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215" y="3660111"/>
            <a:ext cx="2513006" cy="1413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1ED33D0-1C34-47A3-A77B-C0DB014B21C9}"/>
              </a:ext>
            </a:extLst>
          </p:cNvPr>
          <p:cNvGrpSpPr/>
          <p:nvPr/>
        </p:nvGrpSpPr>
        <p:grpSpPr>
          <a:xfrm>
            <a:off x="96516" y="892527"/>
            <a:ext cx="8832581" cy="4519704"/>
            <a:chOff x="96516" y="892527"/>
            <a:chExt cx="8832581" cy="451970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F1FF27A-6654-437D-9808-07DF0BCDEF93}"/>
                </a:ext>
              </a:extLst>
            </p:cNvPr>
            <p:cNvSpPr txBox="1"/>
            <p:nvPr/>
          </p:nvSpPr>
          <p:spPr>
            <a:xfrm>
              <a:off x="96516" y="944855"/>
              <a:ext cx="35136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To keep up to date with new technology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7D346D-B550-478B-8D3A-02C73DCEF205}"/>
                </a:ext>
              </a:extLst>
            </p:cNvPr>
            <p:cNvSpPr txBox="1"/>
            <p:nvPr/>
          </p:nvSpPr>
          <p:spPr>
            <a:xfrm>
              <a:off x="1125423" y="3026804"/>
              <a:ext cx="25085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To replace a broken product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DA6EA60-51E3-436E-BBE3-A9B13B41EB1E}"/>
                </a:ext>
              </a:extLst>
            </p:cNvPr>
            <p:cNvSpPr txBox="1"/>
            <p:nvPr/>
          </p:nvSpPr>
          <p:spPr>
            <a:xfrm>
              <a:off x="5350022" y="892527"/>
              <a:ext cx="27503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To get a more efficient product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0A6191-4266-4FA8-893C-CF5C6CEACDF5}"/>
                </a:ext>
              </a:extLst>
            </p:cNvPr>
            <p:cNvSpPr txBox="1"/>
            <p:nvPr/>
          </p:nvSpPr>
          <p:spPr>
            <a:xfrm>
              <a:off x="5801766" y="5073677"/>
              <a:ext cx="31273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To benefit from new advancements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5F1461-896D-48FB-94D6-73A6682DB9EE}"/>
                </a:ext>
              </a:extLst>
            </p:cNvPr>
            <p:cNvSpPr txBox="1"/>
            <p:nvPr/>
          </p:nvSpPr>
          <p:spPr>
            <a:xfrm>
              <a:off x="4475422" y="2833751"/>
              <a:ext cx="13199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To keep up with fashions and trends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9611215-B27E-43BA-826B-1DB0EA9F7497}"/>
                </a:ext>
              </a:extLst>
            </p:cNvPr>
            <p:cNvSpPr txBox="1"/>
            <p:nvPr/>
          </p:nvSpPr>
          <p:spPr>
            <a:xfrm>
              <a:off x="96516" y="4997271"/>
              <a:ext cx="20375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To replenish a product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6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69"/>
    </mc:Choice>
    <mc:Fallback xmlns="">
      <p:transition spd="slow" advTm="2536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175BCA-9543-4FD6-9387-BC913BC1130A}"/>
              </a:ext>
            </a:extLst>
          </p:cNvPr>
          <p:cNvSpPr txBox="1"/>
          <p:nvPr/>
        </p:nvSpPr>
        <p:spPr>
          <a:xfrm>
            <a:off x="2773345" y="190918"/>
            <a:ext cx="6029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Can you put these mobile phones in the order they were released?</a:t>
            </a:r>
          </a:p>
        </p:txBody>
      </p:sp>
      <p:pic>
        <p:nvPicPr>
          <p:cNvPr id="1026" name="Picture 2" descr="phone evolution.001 - Mazedon Blog">
            <a:extLst>
              <a:ext uri="{FF2B5EF4-FFF2-40B4-BE49-F238E27FC236}">
                <a16:creationId xmlns:a16="http://schemas.microsoft.com/office/drawing/2014/main" id="{2777D677-FC8A-466B-8326-26F3CE80AB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46893" y="1471453"/>
            <a:ext cx="1411448" cy="2335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hone evolution.001 - Mazedon Blog">
            <a:extLst>
              <a:ext uri="{FF2B5EF4-FFF2-40B4-BE49-F238E27FC236}">
                <a16:creationId xmlns:a16="http://schemas.microsoft.com/office/drawing/2014/main" id="{F1273F6D-9559-4F73-BFEE-015BFF2119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3244" y="1471453"/>
            <a:ext cx="1218216" cy="3258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hone evolution.001 - Mazedon Blog">
            <a:extLst>
              <a:ext uri="{FF2B5EF4-FFF2-40B4-BE49-F238E27FC236}">
                <a16:creationId xmlns:a16="http://schemas.microsoft.com/office/drawing/2014/main" id="{4CC7C8F5-C17B-4C4C-BB88-DEC9DF778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10980" y="1471453"/>
            <a:ext cx="991376" cy="2428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hone evolution.001 - Mazedon Blog">
            <a:extLst>
              <a:ext uri="{FF2B5EF4-FFF2-40B4-BE49-F238E27FC236}">
                <a16:creationId xmlns:a16="http://schemas.microsoft.com/office/drawing/2014/main" id="{FE773856-3C44-4D1A-9FB2-43BFF8D56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60798" y="1463092"/>
            <a:ext cx="1066989" cy="2083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hone evolution.001 - Mazedon Blog">
            <a:extLst>
              <a:ext uri="{FF2B5EF4-FFF2-40B4-BE49-F238E27FC236}">
                <a16:creationId xmlns:a16="http://schemas.microsoft.com/office/drawing/2014/main" id="{4527E12A-FC86-4A41-B1BE-FC4BFBEB2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46386" y="1471453"/>
            <a:ext cx="882155" cy="21423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hone evolution.001 - Mazedon Blog">
            <a:extLst>
              <a:ext uri="{FF2B5EF4-FFF2-40B4-BE49-F238E27FC236}">
                <a16:creationId xmlns:a16="http://schemas.microsoft.com/office/drawing/2014/main" id="{1272A776-4670-49AA-B169-0B9116FBC8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506" y="1471453"/>
            <a:ext cx="1411448" cy="2217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28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72"/>
    </mc:Choice>
    <mc:Fallback xmlns="">
      <p:transition spd="slow" advTm="1097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175BCA-9543-4FD6-9387-BC913BC1130A}"/>
              </a:ext>
            </a:extLst>
          </p:cNvPr>
          <p:cNvSpPr txBox="1"/>
          <p:nvPr/>
        </p:nvSpPr>
        <p:spPr>
          <a:xfrm>
            <a:off x="2773345" y="190918"/>
            <a:ext cx="6029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Can you put these mobile phones in the order they were released?</a:t>
            </a:r>
          </a:p>
        </p:txBody>
      </p:sp>
      <p:pic>
        <p:nvPicPr>
          <p:cNvPr id="1026" name="Picture 2" descr="phone evolution.001 - Mazedon Blog">
            <a:extLst>
              <a:ext uri="{FF2B5EF4-FFF2-40B4-BE49-F238E27FC236}">
                <a16:creationId xmlns:a16="http://schemas.microsoft.com/office/drawing/2014/main" id="{2777D677-FC8A-466B-8326-26F3CE80AB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55877" y="1467330"/>
            <a:ext cx="1411448" cy="2335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hone evolution.001 - Mazedon Blog">
            <a:extLst>
              <a:ext uri="{FF2B5EF4-FFF2-40B4-BE49-F238E27FC236}">
                <a16:creationId xmlns:a16="http://schemas.microsoft.com/office/drawing/2014/main" id="{F1273F6D-9559-4F73-BFEE-015BFF2119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739" y="1471453"/>
            <a:ext cx="1218216" cy="3258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hone evolution.001 - Mazedon Blog">
            <a:extLst>
              <a:ext uri="{FF2B5EF4-FFF2-40B4-BE49-F238E27FC236}">
                <a16:creationId xmlns:a16="http://schemas.microsoft.com/office/drawing/2014/main" id="{4CC7C8F5-C17B-4C4C-BB88-DEC9DF778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30055" y="1471453"/>
            <a:ext cx="991376" cy="2428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hone evolution.001 - Mazedon Blog">
            <a:extLst>
              <a:ext uri="{FF2B5EF4-FFF2-40B4-BE49-F238E27FC236}">
                <a16:creationId xmlns:a16="http://schemas.microsoft.com/office/drawing/2014/main" id="{FE773856-3C44-4D1A-9FB2-43BFF8D56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3269" y="1471453"/>
            <a:ext cx="1066989" cy="2083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hone evolution.001 - Mazedon Blog">
            <a:extLst>
              <a:ext uri="{FF2B5EF4-FFF2-40B4-BE49-F238E27FC236}">
                <a16:creationId xmlns:a16="http://schemas.microsoft.com/office/drawing/2014/main" id="{4527E12A-FC86-4A41-B1BE-FC4BFBEB2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10856" y="1471453"/>
            <a:ext cx="882155" cy="21423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hone evolution.001 - Mazedon Blog">
            <a:extLst>
              <a:ext uri="{FF2B5EF4-FFF2-40B4-BE49-F238E27FC236}">
                <a16:creationId xmlns:a16="http://schemas.microsoft.com/office/drawing/2014/main" id="{1272A776-4670-49AA-B169-0B9116FBC8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68720" y="1467330"/>
            <a:ext cx="1411448" cy="2217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829953FD-AD88-475C-AA25-6D08ED65EFE8}"/>
              </a:ext>
            </a:extLst>
          </p:cNvPr>
          <p:cNvSpPr/>
          <p:nvPr/>
        </p:nvSpPr>
        <p:spPr>
          <a:xfrm>
            <a:off x="1481048" y="2091206"/>
            <a:ext cx="517487" cy="4220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86DDF00-F12A-43C5-80CD-949606065EE1}"/>
              </a:ext>
            </a:extLst>
          </p:cNvPr>
          <p:cNvSpPr/>
          <p:nvPr/>
        </p:nvSpPr>
        <p:spPr>
          <a:xfrm>
            <a:off x="2800542" y="2091206"/>
            <a:ext cx="517487" cy="4220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F5A7AA5-3A3D-484C-BBC1-C4A7C5FF1AC0}"/>
              </a:ext>
            </a:extLst>
          </p:cNvPr>
          <p:cNvSpPr/>
          <p:nvPr/>
        </p:nvSpPr>
        <p:spPr>
          <a:xfrm>
            <a:off x="4200420" y="2091206"/>
            <a:ext cx="517487" cy="4220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0FF455A8-0FD9-4B1C-B6B2-D77B9266C4B3}"/>
              </a:ext>
            </a:extLst>
          </p:cNvPr>
          <p:cNvSpPr/>
          <p:nvPr/>
        </p:nvSpPr>
        <p:spPr>
          <a:xfrm>
            <a:off x="5409386" y="2091206"/>
            <a:ext cx="517487" cy="4220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D5CF95A-BD82-45A6-BB32-0D6A17BC3818}"/>
              </a:ext>
            </a:extLst>
          </p:cNvPr>
          <p:cNvSpPr/>
          <p:nvPr/>
        </p:nvSpPr>
        <p:spPr>
          <a:xfrm>
            <a:off x="7060472" y="2091206"/>
            <a:ext cx="517487" cy="4220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ACE5BF-2BCC-4EEB-82A9-BF0177376E45}"/>
              </a:ext>
            </a:extLst>
          </p:cNvPr>
          <p:cNvSpPr txBox="1"/>
          <p:nvPr/>
        </p:nvSpPr>
        <p:spPr>
          <a:xfrm>
            <a:off x="1987306" y="4641400"/>
            <a:ext cx="7011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Why has the mobile phone changed over the years?</a:t>
            </a:r>
          </a:p>
        </p:txBody>
      </p:sp>
    </p:spTree>
    <p:extLst>
      <p:ext uri="{BB962C8B-B14F-4D97-AF65-F5344CB8AC3E}">
        <p14:creationId xmlns:p14="http://schemas.microsoft.com/office/powerpoint/2010/main" val="386799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60"/>
    </mc:Choice>
    <mc:Fallback xmlns="">
      <p:transition spd="slow" advTm="2346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BE10BD-7B77-4835-9139-C6D97FBD79C2}"/>
              </a:ext>
            </a:extLst>
          </p:cNvPr>
          <p:cNvSpPr txBox="1"/>
          <p:nvPr/>
        </p:nvSpPr>
        <p:spPr>
          <a:xfrm>
            <a:off x="2723104" y="211017"/>
            <a:ext cx="3650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What is product evolution?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9549F4-6D73-4C62-9782-9B0F1463DC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663" y="2889959"/>
            <a:ext cx="8764672" cy="18227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CED0DD-447C-44D2-81FD-770341026980}"/>
              </a:ext>
            </a:extLst>
          </p:cNvPr>
          <p:cNvSpPr txBox="1"/>
          <p:nvPr/>
        </p:nvSpPr>
        <p:spPr>
          <a:xfrm>
            <a:off x="2867334" y="4763129"/>
            <a:ext cx="3409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Why do products evolve?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74D9017D-E9D9-4927-9D30-D0B359DEF1C4}"/>
              </a:ext>
            </a:extLst>
          </p:cNvPr>
          <p:cNvSpPr/>
          <p:nvPr/>
        </p:nvSpPr>
        <p:spPr>
          <a:xfrm>
            <a:off x="647033" y="4202721"/>
            <a:ext cx="517487" cy="4220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173A4CA-36A6-4410-95D8-4FB29C5E5C83}"/>
              </a:ext>
            </a:extLst>
          </p:cNvPr>
          <p:cNvSpPr/>
          <p:nvPr/>
        </p:nvSpPr>
        <p:spPr>
          <a:xfrm>
            <a:off x="1713833" y="4202721"/>
            <a:ext cx="517487" cy="4220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35B3EA0-9402-4A51-901F-CE48E69419AC}"/>
              </a:ext>
            </a:extLst>
          </p:cNvPr>
          <p:cNvSpPr/>
          <p:nvPr/>
        </p:nvSpPr>
        <p:spPr>
          <a:xfrm>
            <a:off x="2780633" y="4202721"/>
            <a:ext cx="517487" cy="4220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ABBEA6E-7F9E-49D6-BF67-23800FC0EC8C}"/>
              </a:ext>
            </a:extLst>
          </p:cNvPr>
          <p:cNvSpPr/>
          <p:nvPr/>
        </p:nvSpPr>
        <p:spPr>
          <a:xfrm>
            <a:off x="3847433" y="4202721"/>
            <a:ext cx="517487" cy="4220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394F616-5F56-4A1A-96A6-59B5C41AAB34}"/>
              </a:ext>
            </a:extLst>
          </p:cNvPr>
          <p:cNvSpPr/>
          <p:nvPr/>
        </p:nvSpPr>
        <p:spPr>
          <a:xfrm>
            <a:off x="4914233" y="4202721"/>
            <a:ext cx="517487" cy="4220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4440414-E93E-4C49-9EB9-4E05E2EF78D2}"/>
              </a:ext>
            </a:extLst>
          </p:cNvPr>
          <p:cNvSpPr/>
          <p:nvPr/>
        </p:nvSpPr>
        <p:spPr>
          <a:xfrm>
            <a:off x="5981033" y="4202721"/>
            <a:ext cx="517487" cy="4220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51E8C4B-F3D3-4E83-8BE0-DA3579C7E437}"/>
              </a:ext>
            </a:extLst>
          </p:cNvPr>
          <p:cNvSpPr/>
          <p:nvPr/>
        </p:nvSpPr>
        <p:spPr>
          <a:xfrm>
            <a:off x="7047833" y="4202721"/>
            <a:ext cx="517487" cy="4220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BB73A91-F935-4BE7-B656-086E591069A1}"/>
              </a:ext>
            </a:extLst>
          </p:cNvPr>
          <p:cNvSpPr/>
          <p:nvPr/>
        </p:nvSpPr>
        <p:spPr>
          <a:xfrm>
            <a:off x="8114633" y="4202721"/>
            <a:ext cx="517487" cy="4220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4A7115-6EC0-45A1-AE31-DABD093887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231" y="950033"/>
            <a:ext cx="2955689" cy="16625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DBD7742-BBAB-4E9A-B23B-FB565F181BDE}"/>
              </a:ext>
            </a:extLst>
          </p:cNvPr>
          <p:cNvSpPr txBox="1"/>
          <p:nvPr/>
        </p:nvSpPr>
        <p:spPr>
          <a:xfrm>
            <a:off x="4798820" y="1217707"/>
            <a:ext cx="2955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How has the way we watch TV changed?</a:t>
            </a:r>
          </a:p>
        </p:txBody>
      </p:sp>
    </p:spTree>
    <p:extLst>
      <p:ext uri="{BB962C8B-B14F-4D97-AF65-F5344CB8AC3E}">
        <p14:creationId xmlns:p14="http://schemas.microsoft.com/office/powerpoint/2010/main" val="307295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05"/>
    </mc:Choice>
    <mc:Fallback xmlns="">
      <p:transition spd="slow" advTm="29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BE10BD-7B77-4835-9139-C6D97FBD79C2}"/>
              </a:ext>
            </a:extLst>
          </p:cNvPr>
          <p:cNvSpPr txBox="1"/>
          <p:nvPr/>
        </p:nvSpPr>
        <p:spPr>
          <a:xfrm>
            <a:off x="2723104" y="211017"/>
            <a:ext cx="5426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What is the impact of product evolution?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995075-6570-4315-A928-A80DCB4E48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3" t="6361" r="1550" b="10983"/>
          <a:stretch/>
        </p:blipFill>
        <p:spPr>
          <a:xfrm>
            <a:off x="3165231" y="1215851"/>
            <a:ext cx="2438910" cy="1506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28A522-2FAE-43B2-BFCD-0F2E02DF55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319" y="1215850"/>
            <a:ext cx="2097548" cy="1506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F8FD51-7F05-4386-9E49-2121476DAF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2673" y="1215850"/>
            <a:ext cx="2438912" cy="1506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5AB59C-8C05-4562-B2C5-745110E4C2D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19" y="3388808"/>
            <a:ext cx="2097548" cy="1398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6A5109-F819-4AD4-8BDF-3D7A1A25E20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672" y="3375234"/>
            <a:ext cx="2438912" cy="1410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DF9EA3-3F7C-45F3-8712-41836DCDF96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5231" y="3388808"/>
            <a:ext cx="2438910" cy="1398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4416C0C6-75AA-4E38-AB41-EAB706A6A156}"/>
              </a:ext>
            </a:extLst>
          </p:cNvPr>
          <p:cNvSpPr/>
          <p:nvPr/>
        </p:nvSpPr>
        <p:spPr>
          <a:xfrm>
            <a:off x="2620389" y="1758319"/>
            <a:ext cx="517487" cy="4220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F6641AB-5363-4B49-AF76-E1B967164A1B}"/>
              </a:ext>
            </a:extLst>
          </p:cNvPr>
          <p:cNvSpPr/>
          <p:nvPr/>
        </p:nvSpPr>
        <p:spPr>
          <a:xfrm>
            <a:off x="5644663" y="1758319"/>
            <a:ext cx="517487" cy="4220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0DA25C4-E580-41DC-ACB1-82D41F08320E}"/>
              </a:ext>
            </a:extLst>
          </p:cNvPr>
          <p:cNvSpPr/>
          <p:nvPr/>
        </p:nvSpPr>
        <p:spPr>
          <a:xfrm>
            <a:off x="2620388" y="3869425"/>
            <a:ext cx="517487" cy="4220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94A2295-5D50-43D1-8ABA-8EFCE52B2C41}"/>
              </a:ext>
            </a:extLst>
          </p:cNvPr>
          <p:cNvSpPr/>
          <p:nvPr/>
        </p:nvSpPr>
        <p:spPr>
          <a:xfrm>
            <a:off x="5655039" y="3869425"/>
            <a:ext cx="517487" cy="4220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8726F1-8517-4956-A842-DF5913F21A14}"/>
              </a:ext>
            </a:extLst>
          </p:cNvPr>
          <p:cNvSpPr txBox="1"/>
          <p:nvPr/>
        </p:nvSpPr>
        <p:spPr>
          <a:xfrm>
            <a:off x="732284" y="2871147"/>
            <a:ext cx="1597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Video cassette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9FD3CD-28B2-4725-A690-08F48C4FFF55}"/>
              </a:ext>
            </a:extLst>
          </p:cNvPr>
          <p:cNvSpPr txBox="1"/>
          <p:nvPr/>
        </p:nvSpPr>
        <p:spPr>
          <a:xfrm>
            <a:off x="3132823" y="2914792"/>
            <a:ext cx="247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DVD (Digital Video Disc)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661997-C196-41EA-9D0D-3269AD61C87C}"/>
              </a:ext>
            </a:extLst>
          </p:cNvPr>
          <p:cNvSpPr txBox="1"/>
          <p:nvPr/>
        </p:nvSpPr>
        <p:spPr>
          <a:xfrm>
            <a:off x="6584078" y="2871668"/>
            <a:ext cx="1676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Streaming films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361F38-36BB-4BFB-8F51-A7C4FE18CC97}"/>
              </a:ext>
            </a:extLst>
          </p:cNvPr>
          <p:cNvSpPr txBox="1"/>
          <p:nvPr/>
        </p:nvSpPr>
        <p:spPr>
          <a:xfrm>
            <a:off x="732284" y="4934491"/>
            <a:ext cx="1604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Video recorder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F2493B-4D30-4BF1-9BCC-272B24B65BDD}"/>
              </a:ext>
            </a:extLst>
          </p:cNvPr>
          <p:cNvSpPr txBox="1"/>
          <p:nvPr/>
        </p:nvSpPr>
        <p:spPr>
          <a:xfrm>
            <a:off x="3741002" y="4934491"/>
            <a:ext cx="125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DVD player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FEDBBA-94E1-4CE9-B484-0AF92522E33C}"/>
              </a:ext>
            </a:extLst>
          </p:cNvPr>
          <p:cNvSpPr txBox="1"/>
          <p:nvPr/>
        </p:nvSpPr>
        <p:spPr>
          <a:xfrm>
            <a:off x="6749720" y="4934491"/>
            <a:ext cx="1179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SMART TV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D3FD1D-0B9C-4CAE-A895-227B71C262B6}"/>
              </a:ext>
            </a:extLst>
          </p:cNvPr>
          <p:cNvSpPr txBox="1"/>
          <p:nvPr/>
        </p:nvSpPr>
        <p:spPr>
          <a:xfrm>
            <a:off x="2726982" y="623464"/>
            <a:ext cx="4634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How have these products evolved?</a:t>
            </a:r>
          </a:p>
        </p:txBody>
      </p:sp>
    </p:spTree>
    <p:extLst>
      <p:ext uri="{BB962C8B-B14F-4D97-AF65-F5344CB8AC3E}">
        <p14:creationId xmlns:p14="http://schemas.microsoft.com/office/powerpoint/2010/main" val="188209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73"/>
    </mc:Choice>
    <mc:Fallback xmlns="">
      <p:transition spd="slow" advTm="294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/>
      <p:bldP spid="16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push pull">
            <a:extLst>
              <a:ext uri="{FF2B5EF4-FFF2-40B4-BE49-F238E27FC236}">
                <a16:creationId xmlns:a16="http://schemas.microsoft.com/office/drawing/2014/main" id="{03CC95C2-26DD-4CD7-8440-A04275CCB2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25247" y="152048"/>
            <a:ext cx="1645683" cy="499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245A4A-3A97-4F13-B400-8A46984B13D7}"/>
              </a:ext>
            </a:extLst>
          </p:cNvPr>
          <p:cNvSpPr txBox="1"/>
          <p:nvPr/>
        </p:nvSpPr>
        <p:spPr>
          <a:xfrm>
            <a:off x="532439" y="1384918"/>
            <a:ext cx="5904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-</a:t>
            </a:r>
            <a:r>
              <a:rPr lang="en-GB" sz="2400" b="1" dirty="0"/>
              <a:t>Consumer demand </a:t>
            </a:r>
            <a:r>
              <a:rPr lang="en-GB" sz="2400" dirty="0"/>
              <a:t>drives the development of new products to meet the new need.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-</a:t>
            </a:r>
            <a:r>
              <a:rPr lang="en-GB" sz="2400" b="1" dirty="0"/>
              <a:t>Market research </a:t>
            </a:r>
            <a:r>
              <a:rPr lang="en-GB" sz="2400" dirty="0"/>
              <a:t>usually helps define what the product will do and how it will perform.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-This could arise from a </a:t>
            </a:r>
            <a:r>
              <a:rPr lang="en-GB" sz="2400" b="1" dirty="0"/>
              <a:t>problem/need </a:t>
            </a:r>
            <a:r>
              <a:rPr lang="en-GB" sz="2400" dirty="0"/>
              <a:t>in the market which manufacturers try to meet…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FDAD81-97C0-485C-9305-F9ED3F6CD9BD}"/>
              </a:ext>
            </a:extLst>
          </p:cNvPr>
          <p:cNvSpPr txBox="1"/>
          <p:nvPr/>
        </p:nvSpPr>
        <p:spPr>
          <a:xfrm>
            <a:off x="2723104" y="211017"/>
            <a:ext cx="2825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What is market pull?</a:t>
            </a:r>
          </a:p>
        </p:txBody>
      </p:sp>
    </p:spTree>
    <p:extLst>
      <p:ext uri="{BB962C8B-B14F-4D97-AF65-F5344CB8AC3E}">
        <p14:creationId xmlns:p14="http://schemas.microsoft.com/office/powerpoint/2010/main" val="308148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82"/>
    </mc:Choice>
    <mc:Fallback xmlns="">
      <p:transition spd="slow" advTm="18782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850</Words>
  <Application>Microsoft Office PowerPoint</Application>
  <PresentationFormat>On-screen Show (4:3)</PresentationFormat>
  <Paragraphs>125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Morgan</dc:creator>
  <cp:lastModifiedBy>Stephen Hill</cp:lastModifiedBy>
  <cp:revision>72</cp:revision>
  <dcterms:created xsi:type="dcterms:W3CDTF">2019-06-20T13:11:54Z</dcterms:created>
  <dcterms:modified xsi:type="dcterms:W3CDTF">2021-12-07T08:34:14Z</dcterms:modified>
</cp:coreProperties>
</file>