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5" r:id="rId2"/>
    <p:sldId id="382" r:id="rId3"/>
    <p:sldId id="276" r:id="rId4"/>
    <p:sldId id="293" r:id="rId5"/>
    <p:sldId id="295" r:id="rId6"/>
    <p:sldId id="278" r:id="rId7"/>
    <p:sldId id="291" r:id="rId8"/>
    <p:sldId id="292" r:id="rId9"/>
    <p:sldId id="282" r:id="rId10"/>
    <p:sldId id="289" r:id="rId11"/>
    <p:sldId id="281" r:id="rId12"/>
    <p:sldId id="393" r:id="rId13"/>
    <p:sldId id="290" r:id="rId14"/>
    <p:sldId id="388" r:id="rId15"/>
    <p:sldId id="387" r:id="rId16"/>
    <p:sldId id="288" r:id="rId17"/>
    <p:sldId id="391" r:id="rId18"/>
    <p:sldId id="386" r:id="rId19"/>
    <p:sldId id="392" r:id="rId20"/>
    <p:sldId id="390" r:id="rId21"/>
    <p:sldId id="277" r:id="rId22"/>
    <p:sldId id="385" r:id="rId23"/>
    <p:sldId id="394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 S Hill" initials="MSH" lastIdx="3" clrIdx="0">
    <p:extLst>
      <p:ext uri="{19B8F6BF-5375-455C-9EA6-DF929625EA0E}">
        <p15:presenceInfo xmlns:p15="http://schemas.microsoft.com/office/powerpoint/2012/main" userId="Mr S H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81647"/>
    <a:srgbClr val="000000"/>
    <a:srgbClr val="FF99FF"/>
    <a:srgbClr val="CA5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0AF726-9EF5-44C3-82AC-BF5E1A65E422}" v="2" dt="2021-12-10T07:02:20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9" autoAdjust="0"/>
    <p:restoredTop sz="83942" autoAdjust="0"/>
  </p:normalViewPr>
  <p:slideViewPr>
    <p:cSldViewPr snapToGrid="0">
      <p:cViewPr varScale="1">
        <p:scale>
          <a:sx n="93" d="100"/>
          <a:sy n="93" d="100"/>
        </p:scale>
        <p:origin x="20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S Hill" userId="8fe0d139-5496-4f6a-8181-845081540b32" providerId="ADAL" clId="{DD591549-E50D-4C01-990F-2D6457AEF3BD}"/>
    <pc:docChg chg="delSld">
      <pc:chgData name="Mr S Hill" userId="8fe0d139-5496-4f6a-8181-845081540b32" providerId="ADAL" clId="{DD591549-E50D-4C01-990F-2D6457AEF3BD}" dt="2020-11-19T06:57:30.243" v="0" actId="2696"/>
      <pc:docMkLst>
        <pc:docMk/>
      </pc:docMkLst>
      <pc:sldChg chg="del">
        <pc:chgData name="Mr S Hill" userId="8fe0d139-5496-4f6a-8181-845081540b32" providerId="ADAL" clId="{DD591549-E50D-4C01-990F-2D6457AEF3BD}" dt="2020-11-19T06:57:30.243" v="0" actId="2696"/>
        <pc:sldMkLst>
          <pc:docMk/>
          <pc:sldMk cId="3870594170" sldId="296"/>
        </pc:sldMkLst>
      </pc:sldChg>
    </pc:docChg>
  </pc:docChgLst>
  <pc:docChgLst>
    <pc:chgData name="DT" userId="66fb41a4-fa09-4e1d-b7a6-d995167e9a8a" providerId="ADAL" clId="{7B0AF726-9EF5-44C3-82AC-BF5E1A65E422}"/>
    <pc:docChg chg="addSld delSld modSld sldOrd">
      <pc:chgData name="DT" userId="66fb41a4-fa09-4e1d-b7a6-d995167e9a8a" providerId="ADAL" clId="{7B0AF726-9EF5-44C3-82AC-BF5E1A65E422}" dt="2021-12-10T07:02:04.561" v="53" actId="47"/>
      <pc:docMkLst>
        <pc:docMk/>
      </pc:docMkLst>
      <pc:sldChg chg="del">
        <pc:chgData name="DT" userId="66fb41a4-fa09-4e1d-b7a6-d995167e9a8a" providerId="ADAL" clId="{7B0AF726-9EF5-44C3-82AC-BF5E1A65E422}" dt="2021-12-10T07:02:04.561" v="53" actId="47"/>
        <pc:sldMkLst>
          <pc:docMk/>
          <pc:sldMk cId="4232974228" sldId="269"/>
        </pc:sldMkLst>
      </pc:sldChg>
      <pc:sldChg chg="ord">
        <pc:chgData name="DT" userId="66fb41a4-fa09-4e1d-b7a6-d995167e9a8a" providerId="ADAL" clId="{7B0AF726-9EF5-44C3-82AC-BF5E1A65E422}" dt="2021-12-10T07:00:51.723" v="3"/>
        <pc:sldMkLst>
          <pc:docMk/>
          <pc:sldMk cId="13769204" sldId="293"/>
        </pc:sldMkLst>
      </pc:sldChg>
      <pc:sldChg chg="del">
        <pc:chgData name="DT" userId="66fb41a4-fa09-4e1d-b7a6-d995167e9a8a" providerId="ADAL" clId="{7B0AF726-9EF5-44C3-82AC-BF5E1A65E422}" dt="2021-12-10T07:00:57.056" v="4" actId="47"/>
        <pc:sldMkLst>
          <pc:docMk/>
          <pc:sldMk cId="2415529279" sldId="314"/>
        </pc:sldMkLst>
      </pc:sldChg>
      <pc:sldChg chg="modSp add del mod ord">
        <pc:chgData name="DT" userId="66fb41a4-fa09-4e1d-b7a6-d995167e9a8a" providerId="ADAL" clId="{7B0AF726-9EF5-44C3-82AC-BF5E1A65E422}" dt="2021-12-10T07:01:32.431" v="52" actId="1035"/>
        <pc:sldMkLst>
          <pc:docMk/>
          <pc:sldMk cId="3584710418" sldId="382"/>
        </pc:sldMkLst>
        <pc:spChg chg="mod">
          <ac:chgData name="DT" userId="66fb41a4-fa09-4e1d-b7a6-d995167e9a8a" providerId="ADAL" clId="{7B0AF726-9EF5-44C3-82AC-BF5E1A65E422}" dt="2021-12-10T07:01:32.431" v="52" actId="1035"/>
          <ac:spMkLst>
            <pc:docMk/>
            <pc:sldMk cId="3584710418" sldId="382"/>
            <ac:spMk id="4" creationId="{BFD59399-03E9-4F2F-9D89-1FBA99C0244E}"/>
          </ac:spMkLst>
        </pc:spChg>
      </pc:sldChg>
      <pc:sldChg chg="del">
        <pc:chgData name="DT" userId="66fb41a4-fa09-4e1d-b7a6-d995167e9a8a" providerId="ADAL" clId="{7B0AF726-9EF5-44C3-82AC-BF5E1A65E422}" dt="2021-12-10T07:00:49.676" v="1" actId="47"/>
        <pc:sldMkLst>
          <pc:docMk/>
          <pc:sldMk cId="2452911635" sldId="383"/>
        </pc:sldMkLst>
      </pc:sldChg>
      <pc:sldChg chg="modSp add mod ord">
        <pc:chgData name="DT" userId="66fb41a4-fa09-4e1d-b7a6-d995167e9a8a" providerId="ADAL" clId="{7B0AF726-9EF5-44C3-82AC-BF5E1A65E422}" dt="2021-12-10T07:01:20.740" v="27" actId="20577"/>
        <pc:sldMkLst>
          <pc:docMk/>
          <pc:sldMk cId="3808425773" sldId="395"/>
        </pc:sldMkLst>
        <pc:spChg chg="mod">
          <ac:chgData name="DT" userId="66fb41a4-fa09-4e1d-b7a6-d995167e9a8a" providerId="ADAL" clId="{7B0AF726-9EF5-44C3-82AC-BF5E1A65E422}" dt="2021-12-10T07:01:20.740" v="27" actId="20577"/>
          <ac:spMkLst>
            <pc:docMk/>
            <pc:sldMk cId="3808425773" sldId="395"/>
            <ac:spMk id="3" creationId="{6EC6B4A1-7141-4574-B909-B8BF38727AC5}"/>
          </ac:spMkLst>
        </pc:spChg>
      </pc:sldChg>
    </pc:docChg>
  </pc:docChgLst>
  <pc:docChgLst>
    <pc:chgData name="Mr S Hill" userId="8fe0d139-5496-4f6a-8181-845081540b32" providerId="ADAL" clId="{5414E5B7-8C86-4402-A28C-9E5BF792F238}"/>
    <pc:docChg chg="undo custSel addSld modSld">
      <pc:chgData name="Mr S Hill" userId="8fe0d139-5496-4f6a-8181-845081540b32" providerId="ADAL" clId="{5414E5B7-8C86-4402-A28C-9E5BF792F238}" dt="2021-11-14T10:59:23.450" v="691" actId="14100"/>
      <pc:docMkLst>
        <pc:docMk/>
      </pc:docMkLst>
      <pc:sldChg chg="addSp delSp modSp new mod">
        <pc:chgData name="Mr S Hill" userId="8fe0d139-5496-4f6a-8181-845081540b32" providerId="ADAL" clId="{5414E5B7-8C86-4402-A28C-9E5BF792F238}" dt="2021-11-14T10:59:23.450" v="691" actId="14100"/>
        <pc:sldMkLst>
          <pc:docMk/>
          <pc:sldMk cId="589099655" sldId="394"/>
        </pc:sldMkLst>
        <pc:spChg chg="add mod">
          <ac:chgData name="Mr S Hill" userId="8fe0d139-5496-4f6a-8181-845081540b32" providerId="ADAL" clId="{5414E5B7-8C86-4402-A28C-9E5BF792F238}" dt="2021-11-14T10:56:28.378" v="461" actId="1076"/>
          <ac:spMkLst>
            <pc:docMk/>
            <pc:sldMk cId="589099655" sldId="394"/>
            <ac:spMk id="2" creationId="{3DC1F355-1C88-413B-A50E-0D0C21388690}"/>
          </ac:spMkLst>
        </pc:spChg>
        <pc:spChg chg="add del mod">
          <ac:chgData name="Mr S Hill" userId="8fe0d139-5496-4f6a-8181-845081540b32" providerId="ADAL" clId="{5414E5B7-8C86-4402-A28C-9E5BF792F238}" dt="2021-11-14T10:53:57.903" v="388" actId="478"/>
          <ac:spMkLst>
            <pc:docMk/>
            <pc:sldMk cId="589099655" sldId="394"/>
            <ac:spMk id="3" creationId="{CA062B3E-614D-49DC-9184-F71D7DBDC792}"/>
          </ac:spMkLst>
        </pc:spChg>
        <pc:spChg chg="add del mod">
          <ac:chgData name="Mr S Hill" userId="8fe0d139-5496-4f6a-8181-845081540b32" providerId="ADAL" clId="{5414E5B7-8C86-4402-A28C-9E5BF792F238}" dt="2021-11-14T10:57:13.083" v="496" actId="478"/>
          <ac:spMkLst>
            <pc:docMk/>
            <pc:sldMk cId="589099655" sldId="394"/>
            <ac:spMk id="4" creationId="{72CB6FC3-FB34-4F76-80E3-276F6DAF0F0D}"/>
          </ac:spMkLst>
        </pc:spChg>
        <pc:spChg chg="add del mod">
          <ac:chgData name="Mr S Hill" userId="8fe0d139-5496-4f6a-8181-845081540b32" providerId="ADAL" clId="{5414E5B7-8C86-4402-A28C-9E5BF792F238}" dt="2021-11-14T10:55:49.353" v="445"/>
          <ac:spMkLst>
            <pc:docMk/>
            <pc:sldMk cId="589099655" sldId="394"/>
            <ac:spMk id="5" creationId="{0B88DDFF-81A2-46BD-9EB5-D3B4FD50A87D}"/>
          </ac:spMkLst>
        </pc:spChg>
        <pc:spChg chg="add del mod">
          <ac:chgData name="Mr S Hill" userId="8fe0d139-5496-4f6a-8181-845081540b32" providerId="ADAL" clId="{5414E5B7-8C86-4402-A28C-9E5BF792F238}" dt="2021-11-14T10:55:49.355" v="447"/>
          <ac:spMkLst>
            <pc:docMk/>
            <pc:sldMk cId="589099655" sldId="394"/>
            <ac:spMk id="6" creationId="{9A8AB008-40DC-4A80-A211-C01A35D3C578}"/>
          </ac:spMkLst>
        </pc:spChg>
        <pc:spChg chg="add del mod">
          <ac:chgData name="Mr S Hill" userId="8fe0d139-5496-4f6a-8181-845081540b32" providerId="ADAL" clId="{5414E5B7-8C86-4402-A28C-9E5BF792F238}" dt="2021-11-14T10:56:34.270" v="466"/>
          <ac:spMkLst>
            <pc:docMk/>
            <pc:sldMk cId="589099655" sldId="394"/>
            <ac:spMk id="7" creationId="{E0AF429D-5547-4090-8FF3-16436FC4DEA9}"/>
          </ac:spMkLst>
        </pc:spChg>
        <pc:spChg chg="add del mod">
          <ac:chgData name="Mr S Hill" userId="8fe0d139-5496-4f6a-8181-845081540b32" providerId="ADAL" clId="{5414E5B7-8C86-4402-A28C-9E5BF792F238}" dt="2021-11-14T10:57:08.343" v="495" actId="478"/>
          <ac:spMkLst>
            <pc:docMk/>
            <pc:sldMk cId="589099655" sldId="394"/>
            <ac:spMk id="8" creationId="{9D8F546E-5FB0-4742-9DAA-9FD7406FDDE2}"/>
          </ac:spMkLst>
        </pc:spChg>
        <pc:spChg chg="add mod">
          <ac:chgData name="Mr S Hill" userId="8fe0d139-5496-4f6a-8181-845081540b32" providerId="ADAL" clId="{5414E5B7-8C86-4402-A28C-9E5BF792F238}" dt="2021-11-14T10:59:23.450" v="691" actId="14100"/>
          <ac:spMkLst>
            <pc:docMk/>
            <pc:sldMk cId="589099655" sldId="394"/>
            <ac:spMk id="9" creationId="{BFB350C2-CFD5-4E95-9C17-7F6B8E553897}"/>
          </ac:spMkLst>
        </pc:spChg>
        <pc:spChg chg="add mod">
          <ac:chgData name="Mr S Hill" userId="8fe0d139-5496-4f6a-8181-845081540b32" providerId="ADAL" clId="{5414E5B7-8C86-4402-A28C-9E5BF792F238}" dt="2021-11-14T10:58:17.495" v="507" actId="1076"/>
          <ac:spMkLst>
            <pc:docMk/>
            <pc:sldMk cId="589099655" sldId="394"/>
            <ac:spMk id="10" creationId="{EEC97113-5ED1-40D9-9D99-8B351A8088D6}"/>
          </ac:spMkLst>
        </pc:spChg>
        <pc:spChg chg="add mod">
          <ac:chgData name="Mr S Hill" userId="8fe0d139-5496-4f6a-8181-845081540b32" providerId="ADAL" clId="{5414E5B7-8C86-4402-A28C-9E5BF792F238}" dt="2021-11-14T10:58:43.790" v="575" actId="1037"/>
          <ac:spMkLst>
            <pc:docMk/>
            <pc:sldMk cId="589099655" sldId="394"/>
            <ac:spMk id="11" creationId="{AA553063-0664-45DC-AD6D-BC94DAA1F407}"/>
          </ac:spMkLst>
        </pc:spChg>
        <pc:spChg chg="add mod">
          <ac:chgData name="Mr S Hill" userId="8fe0d139-5496-4f6a-8181-845081540b32" providerId="ADAL" clId="{5414E5B7-8C86-4402-A28C-9E5BF792F238}" dt="2021-11-14T10:59:15.525" v="689" actId="14100"/>
          <ac:spMkLst>
            <pc:docMk/>
            <pc:sldMk cId="589099655" sldId="394"/>
            <ac:spMk id="12" creationId="{0E49BF34-911B-42A8-8C7F-FF25C7353B50}"/>
          </ac:spMkLst>
        </pc:spChg>
        <pc:spChg chg="add mod">
          <ac:chgData name="Mr S Hill" userId="8fe0d139-5496-4f6a-8181-845081540b32" providerId="ADAL" clId="{5414E5B7-8C86-4402-A28C-9E5BF792F238}" dt="2021-11-14T10:58:34.257" v="544" actId="1037"/>
          <ac:spMkLst>
            <pc:docMk/>
            <pc:sldMk cId="589099655" sldId="394"/>
            <ac:spMk id="13" creationId="{717D5062-7087-460B-A5A8-552F3CC4B9D0}"/>
          </ac:spMkLst>
        </pc:spChg>
        <pc:spChg chg="add mod">
          <ac:chgData name="Mr S Hill" userId="8fe0d139-5496-4f6a-8181-845081540b32" providerId="ADAL" clId="{5414E5B7-8C86-4402-A28C-9E5BF792F238}" dt="2021-11-14T10:58:50.151" v="603" actId="1038"/>
          <ac:spMkLst>
            <pc:docMk/>
            <pc:sldMk cId="589099655" sldId="394"/>
            <ac:spMk id="14" creationId="{3251360B-716E-4B36-8C34-EFA435B9BF72}"/>
          </ac:spMkLst>
        </pc:spChg>
        <pc:spChg chg="add mod">
          <ac:chgData name="Mr S Hill" userId="8fe0d139-5496-4f6a-8181-845081540b32" providerId="ADAL" clId="{5414E5B7-8C86-4402-A28C-9E5BF792F238}" dt="2021-11-14T10:59:19.463" v="690" actId="14100"/>
          <ac:spMkLst>
            <pc:docMk/>
            <pc:sldMk cId="589099655" sldId="394"/>
            <ac:spMk id="15" creationId="{3BA7E5BA-A54F-40E9-A6A8-F4ECBB298936}"/>
          </ac:spMkLst>
        </pc:spChg>
        <pc:cxnChg chg="add mod">
          <ac:chgData name="Mr S Hill" userId="8fe0d139-5496-4f6a-8181-845081540b32" providerId="ADAL" clId="{5414E5B7-8C86-4402-A28C-9E5BF792F238}" dt="2021-11-14T10:59:23.450" v="691" actId="14100"/>
          <ac:cxnSpMkLst>
            <pc:docMk/>
            <pc:sldMk cId="589099655" sldId="394"/>
            <ac:cxnSpMk id="17" creationId="{A9733BF7-1419-4674-A034-36B240AD2D02}"/>
          </ac:cxnSpMkLst>
        </pc:cxnChg>
        <pc:cxnChg chg="add mod">
          <ac:chgData name="Mr S Hill" userId="8fe0d139-5496-4f6a-8181-845081540b32" providerId="ADAL" clId="{5414E5B7-8C86-4402-A28C-9E5BF792F238}" dt="2021-11-14T10:58:43.790" v="575" actId="1037"/>
          <ac:cxnSpMkLst>
            <pc:docMk/>
            <pc:sldMk cId="589099655" sldId="394"/>
            <ac:cxnSpMk id="19" creationId="{07BC1D52-A7C2-4C7B-A8F2-166EE64722DB}"/>
          </ac:cxnSpMkLst>
        </pc:cxnChg>
        <pc:cxnChg chg="add del mod">
          <ac:chgData name="Mr S Hill" userId="8fe0d139-5496-4f6a-8181-845081540b32" providerId="ADAL" clId="{5414E5B7-8C86-4402-A28C-9E5BF792F238}" dt="2021-11-14T10:57:44.174" v="502" actId="11529"/>
          <ac:cxnSpMkLst>
            <pc:docMk/>
            <pc:sldMk cId="589099655" sldId="394"/>
            <ac:cxnSpMk id="21" creationId="{A32B179E-A18C-4C55-BDC7-9EE93ED316B1}"/>
          </ac:cxnSpMkLst>
        </pc:cxnChg>
        <pc:cxnChg chg="add mod">
          <ac:chgData name="Mr S Hill" userId="8fe0d139-5496-4f6a-8181-845081540b32" providerId="ADAL" clId="{5414E5B7-8C86-4402-A28C-9E5BF792F238}" dt="2021-11-14T10:59:15.525" v="689" actId="14100"/>
          <ac:cxnSpMkLst>
            <pc:docMk/>
            <pc:sldMk cId="589099655" sldId="394"/>
            <ac:cxnSpMk id="25" creationId="{B53579EB-097F-4C9E-873A-ADF2BE7E4EE2}"/>
          </ac:cxnSpMkLst>
        </pc:cxnChg>
        <pc:cxnChg chg="add mod">
          <ac:chgData name="Mr S Hill" userId="8fe0d139-5496-4f6a-8181-845081540b32" providerId="ADAL" clId="{5414E5B7-8C86-4402-A28C-9E5BF792F238}" dt="2021-11-14T10:58:34.257" v="544" actId="1037"/>
          <ac:cxnSpMkLst>
            <pc:docMk/>
            <pc:sldMk cId="589099655" sldId="394"/>
            <ac:cxnSpMk id="27" creationId="{CCBD5803-B5E6-48E6-B5A7-B790D5661F99}"/>
          </ac:cxnSpMkLst>
        </pc:cxnChg>
        <pc:cxnChg chg="add mod">
          <ac:chgData name="Mr S Hill" userId="8fe0d139-5496-4f6a-8181-845081540b32" providerId="ADAL" clId="{5414E5B7-8C86-4402-A28C-9E5BF792F238}" dt="2021-11-14T10:58:50.151" v="603" actId="1038"/>
          <ac:cxnSpMkLst>
            <pc:docMk/>
            <pc:sldMk cId="589099655" sldId="394"/>
            <ac:cxnSpMk id="29" creationId="{14FDBAE2-41B8-470B-AA5D-2183F9A8FC36}"/>
          </ac:cxnSpMkLst>
        </pc:cxnChg>
        <pc:cxnChg chg="add mod">
          <ac:chgData name="Mr S Hill" userId="8fe0d139-5496-4f6a-8181-845081540b32" providerId="ADAL" clId="{5414E5B7-8C86-4402-A28C-9E5BF792F238}" dt="2021-11-14T10:59:19.463" v="690" actId="14100"/>
          <ac:cxnSpMkLst>
            <pc:docMk/>
            <pc:sldMk cId="589099655" sldId="394"/>
            <ac:cxnSpMk id="31" creationId="{79E7EB01-04C0-444B-A7B2-CB13B8D83AA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B7A67-EB9A-47E0-B3A9-26315ECBC474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23054-0DE3-4B4C-92E0-A415A788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93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3F612-C4FB-47DC-92A9-46F159BDF10E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E0D08-8119-41B9-8B80-C7618093A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2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4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50187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&amp;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05000" y="529583"/>
            <a:ext cx="5888084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200" u="none" dirty="0">
                <a:solidFill>
                  <a:schemeClr val="bg1"/>
                </a:solidFill>
              </a:rPr>
              <a:t>Learning objectives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42412" y="529583"/>
            <a:ext cx="2096588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3200" b="0" u="none" dirty="0">
                <a:solidFill>
                  <a:schemeClr val="bg1"/>
                </a:solidFill>
              </a:rPr>
              <a:t>Key words</a:t>
            </a:r>
            <a:r>
              <a:rPr lang="en-GB" sz="3200" b="0" u="none" dirty="0">
                <a:solidFill>
                  <a:srgbClr val="FFFFFF"/>
                </a:solidFill>
              </a:rPr>
              <a:t>:</a:t>
            </a: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05000" y="1034428"/>
            <a:ext cx="5888084" cy="2496537"/>
          </a:xfrm>
          <a:prstGeom prst="roundRect">
            <a:avLst>
              <a:gd name="adj" fmla="val 3038"/>
            </a:avLst>
          </a:prstGeom>
          <a:noFill/>
          <a:ln>
            <a:solidFill>
              <a:srgbClr val="981647"/>
            </a:solidFill>
          </a:ln>
        </p:spPr>
        <p:txBody>
          <a:bodyPr>
            <a:normAutofit/>
          </a:bodyPr>
          <a:lstStyle>
            <a:lvl1pPr marL="808038" indent="-711200" defTabSz="893763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 learning objective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642005" y="1149623"/>
            <a:ext cx="2096691" cy="3709987"/>
          </a:xfrm>
          <a:prstGeom prst="roundRect">
            <a:avLst>
              <a:gd name="adj" fmla="val 2214"/>
            </a:avLst>
          </a:prstGeom>
          <a:noFill/>
          <a:ln>
            <a:solidFill>
              <a:srgbClr val="981647"/>
            </a:solidFill>
          </a:ln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val="408472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3903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ing Pro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3283448" cy="595612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Checking Progress</a:t>
            </a:r>
          </a:p>
        </p:txBody>
      </p:sp>
    </p:spTree>
    <p:extLst>
      <p:ext uri="{BB962C8B-B14F-4D97-AF65-F5344CB8AC3E}">
        <p14:creationId xmlns:p14="http://schemas.microsoft.com/office/powerpoint/2010/main" val="314427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body r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5390708" y="193519"/>
            <a:ext cx="3620487" cy="4524306"/>
            <a:chOff x="7264883" y="832281"/>
            <a:chExt cx="4594255" cy="5130135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Rules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64883" y="1495356"/>
              <a:ext cx="4594255" cy="4467060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silent.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reading.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notes down new/ unfamiliar words.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tries </a:t>
              </a:r>
              <a:r>
                <a:rPr lang="en-GB" sz="2400" b="1" u="sng" dirty="0">
                  <a:solidFill>
                    <a:srgbClr val="981647"/>
                  </a:solidFill>
                  <a:latin typeface="+mn-lt"/>
                  <a:cs typeface="Calibri"/>
                </a:rPr>
                <a:t>without help</a:t>
              </a: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.</a:t>
              </a: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34630" y="180001"/>
            <a:ext cx="3181161" cy="570043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Everybody reads</a:t>
            </a:r>
          </a:p>
        </p:txBody>
      </p:sp>
    </p:spTree>
    <p:extLst>
      <p:ext uri="{BB962C8B-B14F-4D97-AF65-F5344CB8AC3E}">
        <p14:creationId xmlns:p14="http://schemas.microsoft.com/office/powerpoint/2010/main" val="26631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68470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&amp; s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5680816" y="184997"/>
            <a:ext cx="3279236" cy="4538495"/>
            <a:chOff x="7228776" y="832281"/>
            <a:chExt cx="4630362" cy="5146222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Expectations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28776" y="2139625"/>
              <a:ext cx="4594255" cy="3838878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 anchor="ctr">
              <a:spAutoFit/>
            </a:bodyPr>
            <a:lstStyle/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equipment away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rubbish in the bin 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Everybody leaves in a calm manner. </a:t>
              </a: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End &amp; send</a:t>
            </a:r>
          </a:p>
        </p:txBody>
      </p:sp>
    </p:spTree>
    <p:extLst>
      <p:ext uri="{BB962C8B-B14F-4D97-AF65-F5344CB8AC3E}">
        <p14:creationId xmlns:p14="http://schemas.microsoft.com/office/powerpoint/2010/main" val="34353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88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8EC2-9EE0-48F0-BC9C-26F55ECACD09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E135-D06A-47AC-A21D-5F0E8AB44E98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5378244"/>
            <a:ext cx="9144001" cy="1299757"/>
            <a:chOff x="390564" y="5192031"/>
            <a:chExt cx="12192001" cy="1299757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0564" y="5192035"/>
              <a:ext cx="1320670" cy="129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711234" y="5653696"/>
              <a:ext cx="10871331" cy="838091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rmAutofit fontScale="85000" lnSpcReduction="20000"/>
            </a:bodyPr>
            <a:lstStyle/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How/why do products evolve?</a:t>
              </a:r>
            </a:p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What is market pull?</a:t>
              </a:r>
            </a:p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What is technology push?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711233" y="5192031"/>
              <a:ext cx="10871331" cy="461665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Autofit/>
            </a:bodyPr>
            <a:lstStyle/>
            <a:p>
              <a:pPr lvl="0"/>
              <a:r>
                <a:rPr lang="en-GB" sz="2000" dirty="0">
                  <a:solidFill>
                    <a:schemeClr val="bg1"/>
                  </a:solidFill>
                </a:rPr>
                <a:t>Learning objectives: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80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trevisionzone.site/l2_engineering_influences_on_design/index.html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A4C328-76BF-4F9E-BC97-74E6EDBC07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C6B4A1-7141-4574-B909-B8BF38727AC5}"/>
              </a:ext>
            </a:extLst>
          </p:cNvPr>
          <p:cNvSpPr/>
          <p:nvPr/>
        </p:nvSpPr>
        <p:spPr>
          <a:xfrm>
            <a:off x="200967" y="231109"/>
            <a:ext cx="8711921" cy="209005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INFLUENCES ON DESIGN</a:t>
            </a:r>
          </a:p>
        </p:txBody>
      </p:sp>
    </p:spTree>
    <p:extLst>
      <p:ext uri="{BB962C8B-B14F-4D97-AF65-F5344CB8AC3E}">
        <p14:creationId xmlns:p14="http://schemas.microsoft.com/office/powerpoint/2010/main" val="380842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625B7C-4231-452E-8BDC-EF836C724D3B}"/>
              </a:ext>
            </a:extLst>
          </p:cNvPr>
          <p:cNvSpPr txBox="1"/>
          <p:nvPr/>
        </p:nvSpPr>
        <p:spPr>
          <a:xfrm>
            <a:off x="2723104" y="211017"/>
            <a:ext cx="469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an example of market pull?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485DF9-DE4D-4C22-A52C-E9A0A2077C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952" y="2450099"/>
            <a:ext cx="2119768" cy="1204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3A7CD6-F4E6-42EF-A98F-337EA272F7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370" y="2460951"/>
            <a:ext cx="2198742" cy="1193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B58AE0-E59D-465B-80C2-735830EC64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5762" y="2450099"/>
            <a:ext cx="2029518" cy="1234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9CAB507-6413-4098-B38E-2B1A68026B6F}"/>
              </a:ext>
            </a:extLst>
          </p:cNvPr>
          <p:cNvSpPr/>
          <p:nvPr/>
        </p:nvSpPr>
        <p:spPr>
          <a:xfrm>
            <a:off x="2906301" y="2856247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B9668ED-7C92-4872-AAD5-44629518F483}"/>
              </a:ext>
            </a:extLst>
          </p:cNvPr>
          <p:cNvSpPr/>
          <p:nvPr/>
        </p:nvSpPr>
        <p:spPr>
          <a:xfrm>
            <a:off x="5899693" y="2841453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8B1CB-BD3D-405C-B829-F93ED2B04596}"/>
              </a:ext>
            </a:extLst>
          </p:cNvPr>
          <p:cNvSpPr txBox="1"/>
          <p:nvPr/>
        </p:nvSpPr>
        <p:spPr>
          <a:xfrm>
            <a:off x="768345" y="1140456"/>
            <a:ext cx="2513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many photographs did consumers originally expect to take with the first cameras?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FC81D0-BD71-47C1-B4B1-82C4262A95E9}"/>
              </a:ext>
            </a:extLst>
          </p:cNvPr>
          <p:cNvSpPr txBox="1"/>
          <p:nvPr/>
        </p:nvSpPr>
        <p:spPr>
          <a:xfrm>
            <a:off x="4996875" y="1140456"/>
            <a:ext cx="358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do we expect from our modern cameras?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BDBB94-3FEB-44A8-AA8F-044CC6732A66}"/>
              </a:ext>
            </a:extLst>
          </p:cNvPr>
          <p:cNvSpPr txBox="1"/>
          <p:nvPr/>
        </p:nvSpPr>
        <p:spPr>
          <a:xfrm>
            <a:off x="693337" y="3802724"/>
            <a:ext cx="202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typical film held 35 shots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7124F4-766D-4EF2-8DE5-F11B3B40AA5C}"/>
              </a:ext>
            </a:extLst>
          </p:cNvPr>
          <p:cNvSpPr txBox="1"/>
          <p:nvPr/>
        </p:nvSpPr>
        <p:spPr>
          <a:xfrm>
            <a:off x="3281576" y="3802723"/>
            <a:ext cx="2660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Early memory cards could hold 100’s of images.  But consumers demanded bigger capacity and more storage.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86F4CE-11FC-4AAD-A925-A99DA41231CC}"/>
              </a:ext>
            </a:extLst>
          </p:cNvPr>
          <p:cNvSpPr txBox="1"/>
          <p:nvPr/>
        </p:nvSpPr>
        <p:spPr>
          <a:xfrm>
            <a:off x="6191914" y="3802722"/>
            <a:ext cx="2757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Consumers now expect their smart phones to hold thousands of images and video.</a:t>
            </a:r>
          </a:p>
        </p:txBody>
      </p:sp>
    </p:spTree>
    <p:extLst>
      <p:ext uri="{BB962C8B-B14F-4D97-AF65-F5344CB8AC3E}">
        <p14:creationId xmlns:p14="http://schemas.microsoft.com/office/powerpoint/2010/main" val="8553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33"/>
    </mc:Choice>
    <mc:Fallback xmlns="">
      <p:transition spd="slow" advTm="19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ush pull">
            <a:extLst>
              <a:ext uri="{FF2B5EF4-FFF2-40B4-BE49-F238E27FC236}">
                <a16:creationId xmlns:a16="http://schemas.microsoft.com/office/drawing/2014/main" id="{DF78244C-38E2-4575-B42F-343B1FC2F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3298" y="187420"/>
            <a:ext cx="1667925" cy="499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636A1-A769-4631-B3B2-B85AB14FFA4F}"/>
              </a:ext>
            </a:extLst>
          </p:cNvPr>
          <p:cNvSpPr txBox="1"/>
          <p:nvPr/>
        </p:nvSpPr>
        <p:spPr>
          <a:xfrm>
            <a:off x="2723104" y="211017"/>
            <a:ext cx="3467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technology push?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83015-C1FE-4148-8300-716923C7D067}"/>
              </a:ext>
            </a:extLst>
          </p:cNvPr>
          <p:cNvSpPr txBox="1"/>
          <p:nvPr/>
        </p:nvSpPr>
        <p:spPr>
          <a:xfrm>
            <a:off x="542032" y="1706193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-</a:t>
            </a:r>
            <a:r>
              <a:rPr lang="en-GB" sz="2400" b="1" dirty="0"/>
              <a:t>Advancements in technology </a:t>
            </a:r>
            <a:r>
              <a:rPr lang="en-GB" sz="2400" dirty="0"/>
              <a:t>drive forward the development of new products.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-Frequent releases of new, </a:t>
            </a:r>
            <a:r>
              <a:rPr lang="en-GB" sz="2400" b="1" dirty="0"/>
              <a:t>upgraded products </a:t>
            </a:r>
            <a:r>
              <a:rPr lang="en-GB" sz="2400" dirty="0"/>
              <a:t>encourages consumers to replace their current product.</a:t>
            </a:r>
          </a:p>
        </p:txBody>
      </p:sp>
    </p:spTree>
    <p:extLst>
      <p:ext uri="{BB962C8B-B14F-4D97-AF65-F5344CB8AC3E}">
        <p14:creationId xmlns:p14="http://schemas.microsoft.com/office/powerpoint/2010/main" val="6043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2"/>
    </mc:Choice>
    <mc:Fallback xmlns="">
      <p:transition spd="slow" advTm="2320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96A8D-1A00-4EC9-ACAE-34280C6F1E5F}"/>
              </a:ext>
            </a:extLst>
          </p:cNvPr>
          <p:cNvSpPr txBox="1"/>
          <p:nvPr/>
        </p:nvSpPr>
        <p:spPr>
          <a:xfrm>
            <a:off x="2723104" y="211017"/>
            <a:ext cx="5415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an example of technology push?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5B0DA-9CCA-49F7-9840-B9CFDB352A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9217" y="1989295"/>
            <a:ext cx="1848896" cy="2178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38ABD9-A8D4-4671-A282-C0AC99D9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27" y="2035497"/>
            <a:ext cx="2789165" cy="2086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A21A7C-45EC-446F-9C03-EE3D22974604}"/>
              </a:ext>
            </a:extLst>
          </p:cNvPr>
          <p:cNvSpPr txBox="1"/>
          <p:nvPr/>
        </p:nvSpPr>
        <p:spPr>
          <a:xfrm>
            <a:off x="2561738" y="976367"/>
            <a:ext cx="402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Can you think of an example?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F9790-896B-463A-85EF-30398E62ADAA}"/>
              </a:ext>
            </a:extLst>
          </p:cNvPr>
          <p:cNvSpPr txBox="1"/>
          <p:nvPr/>
        </p:nvSpPr>
        <p:spPr>
          <a:xfrm>
            <a:off x="3302836" y="1958872"/>
            <a:ext cx="25383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 technology was first used in air traffic control systems over 50 years ago.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In 2007 it revolutionised the design of the mobile phone…</a:t>
            </a:r>
          </a:p>
          <a:p>
            <a:pPr algn="ctr"/>
            <a:endParaRPr lang="en-GB" sz="2000" dirty="0"/>
          </a:p>
          <a:p>
            <a:pPr algn="ctr"/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A66FF-7D82-4F63-85A4-4A5DD14D44AD}"/>
              </a:ext>
            </a:extLst>
          </p:cNvPr>
          <p:cNvSpPr txBox="1"/>
          <p:nvPr/>
        </p:nvSpPr>
        <p:spPr>
          <a:xfrm>
            <a:off x="2202536" y="4896087"/>
            <a:ext cx="473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The </a:t>
            </a:r>
            <a:r>
              <a:rPr lang="en-GB" sz="2400" b="1" u="sng" dirty="0"/>
              <a:t>touchscreen</a:t>
            </a:r>
            <a:r>
              <a:rPr lang="en-GB" sz="2400" b="1" dirty="0"/>
              <a:t> is a good example!</a:t>
            </a:r>
          </a:p>
        </p:txBody>
      </p:sp>
    </p:spTree>
    <p:extLst>
      <p:ext uri="{BB962C8B-B14F-4D97-AF65-F5344CB8AC3E}">
        <p14:creationId xmlns:p14="http://schemas.microsoft.com/office/powerpoint/2010/main" val="14701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625B7C-4231-452E-8BDC-EF836C724D3B}"/>
              </a:ext>
            </a:extLst>
          </p:cNvPr>
          <p:cNvSpPr txBox="1"/>
          <p:nvPr/>
        </p:nvSpPr>
        <p:spPr>
          <a:xfrm>
            <a:off x="2723103" y="131296"/>
            <a:ext cx="5747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How has technology push changed the way we listen to music?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61E3C-EAD1-4FD7-99A7-781053D5E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39" y="3315956"/>
            <a:ext cx="8739837" cy="1862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C216D8-5A25-482C-BAD2-A2B66A989D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0078" y="1600853"/>
            <a:ext cx="1386051" cy="874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BAC63C-A770-4584-9682-E97D0D9F20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4328" y="1454750"/>
            <a:ext cx="1202764" cy="1155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62FAF6-06F7-4E24-A0B5-BE05840B29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271" y="1324703"/>
            <a:ext cx="1095128" cy="1415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05B7D1-09C3-4706-B482-4E2782AEB6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579" y="1489951"/>
            <a:ext cx="1978005" cy="1099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147C0B-0F5D-4B0C-8ABA-B2A01AA452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16" y="1365023"/>
            <a:ext cx="1348942" cy="1348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31A8F2-6E1F-4009-8C2E-C3ECF5B59F5D}"/>
              </a:ext>
            </a:extLst>
          </p:cNvPr>
          <p:cNvSpPr/>
          <p:nvPr/>
        </p:nvSpPr>
        <p:spPr>
          <a:xfrm>
            <a:off x="1656914" y="1862139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C5FF2E3-6834-4198-835E-2695C44F47C5}"/>
              </a:ext>
            </a:extLst>
          </p:cNvPr>
          <p:cNvSpPr/>
          <p:nvPr/>
        </p:nvSpPr>
        <p:spPr>
          <a:xfrm>
            <a:off x="3414704" y="1856711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B940AB3-D392-4E0F-BF57-ECA99B0BAF05}"/>
              </a:ext>
            </a:extLst>
          </p:cNvPr>
          <p:cNvSpPr/>
          <p:nvPr/>
        </p:nvSpPr>
        <p:spPr>
          <a:xfrm>
            <a:off x="5003568" y="1859473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147F279-A8EB-4FBD-A5D6-5DA1D37491CF}"/>
              </a:ext>
            </a:extLst>
          </p:cNvPr>
          <p:cNvSpPr/>
          <p:nvPr/>
        </p:nvSpPr>
        <p:spPr>
          <a:xfrm>
            <a:off x="6468399" y="1863675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888FD4-8390-41F2-BC0D-05C849ECD1FD}"/>
              </a:ext>
            </a:extLst>
          </p:cNvPr>
          <p:cNvSpPr txBox="1"/>
          <p:nvPr/>
        </p:nvSpPr>
        <p:spPr>
          <a:xfrm>
            <a:off x="351300" y="2734755"/>
            <a:ext cx="130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Vinyl record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0F99C-6E21-4CE0-8A4A-CF083AB0F1EC}"/>
              </a:ext>
            </a:extLst>
          </p:cNvPr>
          <p:cNvSpPr txBox="1"/>
          <p:nvPr/>
        </p:nvSpPr>
        <p:spPr>
          <a:xfrm>
            <a:off x="1997680" y="2740356"/>
            <a:ext cx="145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Cassette tape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486D43-F762-4EF9-9017-3FF2991C2380}"/>
              </a:ext>
            </a:extLst>
          </p:cNvPr>
          <p:cNvSpPr txBox="1"/>
          <p:nvPr/>
        </p:nvSpPr>
        <p:spPr>
          <a:xfrm>
            <a:off x="3644060" y="2745957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Compact Disc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1AB4E8-FC98-4CC6-AD17-5D52C90D4085}"/>
              </a:ext>
            </a:extLst>
          </p:cNvPr>
          <p:cNvSpPr txBox="1"/>
          <p:nvPr/>
        </p:nvSpPr>
        <p:spPr>
          <a:xfrm>
            <a:off x="5531596" y="275155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BDAC98-918B-4E1E-A882-8069A925D69B}"/>
              </a:ext>
            </a:extLst>
          </p:cNvPr>
          <p:cNvSpPr txBox="1"/>
          <p:nvPr/>
        </p:nvSpPr>
        <p:spPr>
          <a:xfrm>
            <a:off x="6859448" y="2745957"/>
            <a:ext cx="193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Streaming services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028B1D-4654-4402-A8CA-560CC66E7E65}"/>
              </a:ext>
            </a:extLst>
          </p:cNvPr>
          <p:cNvSpPr txBox="1"/>
          <p:nvPr/>
        </p:nvSpPr>
        <p:spPr>
          <a:xfrm>
            <a:off x="216039" y="927868"/>
            <a:ext cx="2507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What came next?...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9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90"/>
    </mc:Choice>
    <mc:Fallback xmlns="">
      <p:transition spd="slow" advTm="33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97A44-1EE8-4A9D-8D7A-35EB597DED74}"/>
              </a:ext>
            </a:extLst>
          </p:cNvPr>
          <p:cNvSpPr txBox="1"/>
          <p:nvPr/>
        </p:nvSpPr>
        <p:spPr>
          <a:xfrm>
            <a:off x="2668959" y="161182"/>
            <a:ext cx="554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do companies continuously improve their products?</a:t>
            </a:r>
          </a:p>
          <a:p>
            <a:r>
              <a:rPr lang="en-GB" b="1" dirty="0"/>
              <a:t>What is R &amp; 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063E3-DBB8-4847-B857-6F2D276FB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002" y="2416516"/>
            <a:ext cx="2519317" cy="2304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02AD4-04DB-4569-A519-3879A1397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7" y="2416516"/>
            <a:ext cx="3756454" cy="2304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C8A4B7-36AB-4F7B-ABB0-30F5560AD372}"/>
              </a:ext>
            </a:extLst>
          </p:cNvPr>
          <p:cNvSpPr txBox="1"/>
          <p:nvPr/>
        </p:nvSpPr>
        <p:spPr>
          <a:xfrm>
            <a:off x="793921" y="1196516"/>
            <a:ext cx="7556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Companies invest a lot of money into </a:t>
            </a:r>
          </a:p>
          <a:p>
            <a:pPr algn="ctr"/>
            <a:r>
              <a:rPr lang="en-GB" sz="2400" b="1" dirty="0"/>
              <a:t>Research and Development </a:t>
            </a:r>
            <a:r>
              <a:rPr lang="en-GB" sz="2400" dirty="0"/>
              <a:t>to remain market leaders.</a:t>
            </a:r>
          </a:p>
        </p:txBody>
      </p:sp>
    </p:spTree>
    <p:extLst>
      <p:ext uri="{BB962C8B-B14F-4D97-AF65-F5344CB8AC3E}">
        <p14:creationId xmlns:p14="http://schemas.microsoft.com/office/powerpoint/2010/main" val="17833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97A44-1EE8-4A9D-8D7A-35EB597DED74}"/>
              </a:ext>
            </a:extLst>
          </p:cNvPr>
          <p:cNvSpPr txBox="1"/>
          <p:nvPr/>
        </p:nvSpPr>
        <p:spPr>
          <a:xfrm>
            <a:off x="2688070" y="260036"/>
            <a:ext cx="409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What do we mean by the term </a:t>
            </a:r>
            <a:r>
              <a:rPr lang="en-GB" b="1" u="sng" dirty="0"/>
              <a:t>obsolete</a:t>
            </a:r>
            <a:r>
              <a:rPr lang="en-GB" b="1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A18A5-61A9-49FF-A5E0-84750D616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205" y="2754735"/>
            <a:ext cx="3941805" cy="2176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BD8F5-D39A-4A97-92AB-7D5589D4A4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90" y="2754735"/>
            <a:ext cx="3627398" cy="2176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E8345A-7AC7-462D-BFCB-7EA7D171386B}"/>
              </a:ext>
            </a:extLst>
          </p:cNvPr>
          <p:cNvSpPr txBox="1"/>
          <p:nvPr/>
        </p:nvSpPr>
        <p:spPr>
          <a:xfrm>
            <a:off x="2295613" y="1045720"/>
            <a:ext cx="437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When a product is no longer useful or has been replaced by newer, better technology.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1FEE0-E77E-4605-80D9-CEA03924148D}"/>
              </a:ext>
            </a:extLst>
          </p:cNvPr>
          <p:cNvSpPr txBox="1"/>
          <p:nvPr/>
        </p:nvSpPr>
        <p:spPr>
          <a:xfrm>
            <a:off x="2295612" y="1972460"/>
            <a:ext cx="437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Can you think of any examples?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2D3EE-C4B7-4422-A0E9-EB510D5A74A6}"/>
              </a:ext>
            </a:extLst>
          </p:cNvPr>
          <p:cNvSpPr txBox="1"/>
          <p:nvPr/>
        </p:nvSpPr>
        <p:spPr>
          <a:xfrm>
            <a:off x="39421" y="4931174"/>
            <a:ext cx="437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Audio cassette tape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9D4AF-3E05-4E47-98B5-ADD72927025A}"/>
              </a:ext>
            </a:extLst>
          </p:cNvPr>
          <p:cNvSpPr txBox="1"/>
          <p:nvPr/>
        </p:nvSpPr>
        <p:spPr>
          <a:xfrm>
            <a:off x="4572000" y="4937857"/>
            <a:ext cx="437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Video cassette tape</a:t>
            </a:r>
          </a:p>
        </p:txBody>
      </p:sp>
    </p:spTree>
    <p:extLst>
      <p:ext uri="{BB962C8B-B14F-4D97-AF65-F5344CB8AC3E}">
        <p14:creationId xmlns:p14="http://schemas.microsoft.com/office/powerpoint/2010/main" val="33932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EB83B8-E8F9-4519-B397-73E7F0FED721}"/>
              </a:ext>
            </a:extLst>
          </p:cNvPr>
          <p:cNvSpPr/>
          <p:nvPr/>
        </p:nvSpPr>
        <p:spPr>
          <a:xfrm>
            <a:off x="612949" y="1909185"/>
            <a:ext cx="1728317" cy="7435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Research and development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0153EE-7F14-4D94-BE90-393D7A8D89B7}"/>
              </a:ext>
            </a:extLst>
          </p:cNvPr>
          <p:cNvSpPr/>
          <p:nvPr/>
        </p:nvSpPr>
        <p:spPr>
          <a:xfrm>
            <a:off x="2574052" y="1909185"/>
            <a:ext cx="1728317" cy="74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Production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AF8DB3-0AA3-49C2-B318-21495B84B2E1}"/>
              </a:ext>
            </a:extLst>
          </p:cNvPr>
          <p:cNvSpPr/>
          <p:nvPr/>
        </p:nvSpPr>
        <p:spPr>
          <a:xfrm>
            <a:off x="4535155" y="1909185"/>
            <a:ext cx="1728317" cy="74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Marketing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0E0B8-6E46-4D48-8CD7-C42488436B0B}"/>
              </a:ext>
            </a:extLst>
          </p:cNvPr>
          <p:cNvSpPr/>
          <p:nvPr/>
        </p:nvSpPr>
        <p:spPr>
          <a:xfrm>
            <a:off x="6496258" y="1909185"/>
            <a:ext cx="1728317" cy="74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Need?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BC1165-40EE-409B-B3A1-A2931148DB30}"/>
              </a:ext>
            </a:extLst>
          </p:cNvPr>
          <p:cNvSpPr txBox="1"/>
          <p:nvPr/>
        </p:nvSpPr>
        <p:spPr>
          <a:xfrm>
            <a:off x="3417356" y="1297103"/>
            <a:ext cx="230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Technology push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09BE4E-9539-41F5-BE48-86AEDB2B63D9}"/>
              </a:ext>
            </a:extLst>
          </p:cNvPr>
          <p:cNvSpPr txBox="1"/>
          <p:nvPr/>
        </p:nvSpPr>
        <p:spPr>
          <a:xfrm>
            <a:off x="3724682" y="2756936"/>
            <a:ext cx="166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Market pull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3A540E-1A5F-48E7-813B-A867061098ED}"/>
              </a:ext>
            </a:extLst>
          </p:cNvPr>
          <p:cNvSpPr/>
          <p:nvPr/>
        </p:nvSpPr>
        <p:spPr>
          <a:xfrm>
            <a:off x="612949" y="3357380"/>
            <a:ext cx="1728317" cy="74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Research and development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BABFC4-8DE1-412B-A1BC-15751D70EB04}"/>
              </a:ext>
            </a:extLst>
          </p:cNvPr>
          <p:cNvSpPr/>
          <p:nvPr/>
        </p:nvSpPr>
        <p:spPr>
          <a:xfrm>
            <a:off x="2574052" y="3357380"/>
            <a:ext cx="1728317" cy="74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Production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39F16B-5A3D-4694-9B83-2EB4F1DF64BA}"/>
              </a:ext>
            </a:extLst>
          </p:cNvPr>
          <p:cNvSpPr/>
          <p:nvPr/>
        </p:nvSpPr>
        <p:spPr>
          <a:xfrm>
            <a:off x="4535155" y="3357380"/>
            <a:ext cx="1728317" cy="74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Marketing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7AA92C-A1E8-4CEF-BE09-4DD2C6D5465A}"/>
              </a:ext>
            </a:extLst>
          </p:cNvPr>
          <p:cNvSpPr/>
          <p:nvPr/>
        </p:nvSpPr>
        <p:spPr>
          <a:xfrm>
            <a:off x="6496258" y="3357380"/>
            <a:ext cx="1728317" cy="7435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Expressed market need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32FDBFE-110B-426A-8CAC-4E2912992DC4}"/>
              </a:ext>
            </a:extLst>
          </p:cNvPr>
          <p:cNvSpPr/>
          <p:nvPr/>
        </p:nvSpPr>
        <p:spPr>
          <a:xfrm>
            <a:off x="2261716" y="2070015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FDA32BE-E888-46A3-81DB-ACC89DA38631}"/>
              </a:ext>
            </a:extLst>
          </p:cNvPr>
          <p:cNvSpPr/>
          <p:nvPr/>
        </p:nvSpPr>
        <p:spPr>
          <a:xfrm>
            <a:off x="4253383" y="2070015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579964E-365C-420A-AA07-30EF3FB7CE2A}"/>
              </a:ext>
            </a:extLst>
          </p:cNvPr>
          <p:cNvSpPr/>
          <p:nvPr/>
        </p:nvSpPr>
        <p:spPr>
          <a:xfrm>
            <a:off x="6245050" y="2070015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2EF448E-FBF1-4761-8D58-927D41E8098A}"/>
              </a:ext>
            </a:extLst>
          </p:cNvPr>
          <p:cNvSpPr/>
          <p:nvPr/>
        </p:nvSpPr>
        <p:spPr>
          <a:xfrm>
            <a:off x="2261716" y="3532022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9741841-79A3-4BC6-9DA5-8C15EC8872B8}"/>
              </a:ext>
            </a:extLst>
          </p:cNvPr>
          <p:cNvSpPr/>
          <p:nvPr/>
        </p:nvSpPr>
        <p:spPr>
          <a:xfrm>
            <a:off x="4253383" y="3532022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C83E305-8C4D-4110-8559-82713B590882}"/>
              </a:ext>
            </a:extLst>
          </p:cNvPr>
          <p:cNvSpPr/>
          <p:nvPr/>
        </p:nvSpPr>
        <p:spPr>
          <a:xfrm>
            <a:off x="6245050" y="3532022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D494676-71C8-49FD-BE31-3E63DAA710B6}"/>
              </a:ext>
            </a:extLst>
          </p:cNvPr>
          <p:cNvCxnSpPr>
            <a:cxnSpLocks/>
            <a:stCxn id="12" idx="2"/>
            <a:endCxn id="11" idx="2"/>
          </p:cNvCxnSpPr>
          <p:nvPr/>
        </p:nvCxnSpPr>
        <p:spPr>
          <a:xfrm rot="5400000">
            <a:off x="6379866" y="3120407"/>
            <a:ext cx="12700" cy="1961103"/>
          </a:xfrm>
          <a:prstGeom prst="bentConnector3">
            <a:avLst>
              <a:gd name="adj1" fmla="val 4569228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0504709-F27A-477A-B0E7-1DD10309191A}"/>
              </a:ext>
            </a:extLst>
          </p:cNvPr>
          <p:cNvCxnSpPr>
            <a:cxnSpLocks/>
            <a:stCxn id="12" idx="2"/>
            <a:endCxn id="9" idx="2"/>
          </p:cNvCxnSpPr>
          <p:nvPr/>
        </p:nvCxnSpPr>
        <p:spPr>
          <a:xfrm rot="5400000">
            <a:off x="4418763" y="1159304"/>
            <a:ext cx="12700" cy="5883309"/>
          </a:xfrm>
          <a:prstGeom prst="bentConnector3">
            <a:avLst>
              <a:gd name="adj1" fmla="val 7101118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315D54C-B97B-4E13-9ADB-24DC370B1C6D}"/>
              </a:ext>
            </a:extLst>
          </p:cNvPr>
          <p:cNvSpPr txBox="1"/>
          <p:nvPr/>
        </p:nvSpPr>
        <p:spPr>
          <a:xfrm>
            <a:off x="2723105" y="211017"/>
            <a:ext cx="6189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do </a:t>
            </a:r>
            <a:r>
              <a:rPr lang="en-GB" sz="2400" b="1" u="sng" dirty="0"/>
              <a:t>market pull</a:t>
            </a:r>
            <a:r>
              <a:rPr lang="en-GB" sz="2400" b="1" dirty="0"/>
              <a:t> and </a:t>
            </a:r>
            <a:r>
              <a:rPr lang="en-GB" sz="2400" b="1" u="sng" dirty="0"/>
              <a:t>technology push</a:t>
            </a:r>
            <a:r>
              <a:rPr lang="en-GB" sz="2400" b="1" dirty="0"/>
              <a:t> lead to product development?</a:t>
            </a:r>
          </a:p>
        </p:txBody>
      </p:sp>
    </p:spTree>
    <p:extLst>
      <p:ext uri="{BB962C8B-B14F-4D97-AF65-F5344CB8AC3E}">
        <p14:creationId xmlns:p14="http://schemas.microsoft.com/office/powerpoint/2010/main" val="26620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6"/>
    </mc:Choice>
    <mc:Fallback xmlns="">
      <p:transition spd="slow" advTm="3602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97A44-1EE8-4A9D-8D7A-35EB597DED74}"/>
              </a:ext>
            </a:extLst>
          </p:cNvPr>
          <p:cNvSpPr txBox="1"/>
          <p:nvPr/>
        </p:nvSpPr>
        <p:spPr>
          <a:xfrm>
            <a:off x="2655976" y="264954"/>
            <a:ext cx="254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an </a:t>
            </a:r>
            <a:r>
              <a:rPr lang="en-GB" b="1" u="sng" dirty="0"/>
              <a:t>iconic</a:t>
            </a:r>
            <a:r>
              <a:rPr lang="en-GB" dirty="0"/>
              <a:t> design?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9092D-9001-4556-9128-A3CEAA36AF5D}"/>
              </a:ext>
            </a:extLst>
          </p:cNvPr>
          <p:cNvSpPr txBox="1"/>
          <p:nvPr/>
        </p:nvSpPr>
        <p:spPr>
          <a:xfrm>
            <a:off x="149998" y="847905"/>
            <a:ext cx="8994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These are products that have become extremely popular and are examples of excellent design.</a:t>
            </a:r>
          </a:p>
          <a:p>
            <a:pPr algn="ctr"/>
            <a:r>
              <a:rPr lang="en-GB" dirty="0"/>
              <a:t>These well known products can often be recognised world-wide.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63C76-3209-4E8F-A179-182AB9D0C809}"/>
              </a:ext>
            </a:extLst>
          </p:cNvPr>
          <p:cNvSpPr txBox="1"/>
          <p:nvPr/>
        </p:nvSpPr>
        <p:spPr>
          <a:xfrm>
            <a:off x="2038484" y="1753220"/>
            <a:ext cx="506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Can you guess this example? Here are some clues…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F97ED1-81F9-4486-8B58-E9BAE7DB8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497651"/>
            <a:ext cx="3852910" cy="21700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D1963C-793A-41AD-94BA-A6B3CC89C575}"/>
              </a:ext>
            </a:extLst>
          </p:cNvPr>
          <p:cNvSpPr txBox="1"/>
          <p:nvPr/>
        </p:nvSpPr>
        <p:spPr>
          <a:xfrm>
            <a:off x="532563" y="2473058"/>
            <a:ext cx="13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-A child’s toy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73BF27-8B0B-4362-83AF-FE5C3CDBAD76}"/>
              </a:ext>
            </a:extLst>
          </p:cNvPr>
          <p:cNvSpPr txBox="1"/>
          <p:nvPr/>
        </p:nvSpPr>
        <p:spPr>
          <a:xfrm>
            <a:off x="532563" y="2982176"/>
            <a:ext cx="384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-Sold in many shapes, sizes and colours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93BF25-F88F-4250-8BD6-4F2480B7A63C}"/>
              </a:ext>
            </a:extLst>
          </p:cNvPr>
          <p:cNvSpPr txBox="1"/>
          <p:nvPr/>
        </p:nvSpPr>
        <p:spPr>
          <a:xfrm>
            <a:off x="532563" y="3498046"/>
            <a:ext cx="315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-You can build many different things with 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4506E2-758B-4E76-B954-3584A3E91914}"/>
              </a:ext>
            </a:extLst>
          </p:cNvPr>
          <p:cNvSpPr txBox="1"/>
          <p:nvPr/>
        </p:nvSpPr>
        <p:spPr>
          <a:xfrm>
            <a:off x="532563" y="4359366"/>
            <a:ext cx="347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-There are many copies but this was the original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A9EF64-CC94-4459-89D9-5842C8E6F4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795" y="2473058"/>
            <a:ext cx="1132114" cy="11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97A44-1EE8-4A9D-8D7A-35EB597DED74}"/>
              </a:ext>
            </a:extLst>
          </p:cNvPr>
          <p:cNvSpPr txBox="1"/>
          <p:nvPr/>
        </p:nvSpPr>
        <p:spPr>
          <a:xfrm>
            <a:off x="3059640" y="277310"/>
            <a:ext cx="305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makes a product iconic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80E80-2C78-4F88-BD51-BC8325C6A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41" y="1353254"/>
            <a:ext cx="2329016" cy="147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95C5A9-6992-47E8-B1E7-451782BC5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960" y="1375253"/>
            <a:ext cx="2222504" cy="1478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BE6AB2-756D-410D-88EA-A867D5C18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960" y="4025771"/>
            <a:ext cx="2222504" cy="11168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14720C-5E8D-4E81-9984-FAF7328F64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123" y="4025771"/>
            <a:ext cx="2310853" cy="1116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A77EE2-46A8-42BC-B3A7-C780E2D37276}"/>
              </a:ext>
            </a:extLst>
          </p:cNvPr>
          <p:cNvSpPr txBox="1"/>
          <p:nvPr/>
        </p:nvSpPr>
        <p:spPr>
          <a:xfrm>
            <a:off x="3059640" y="886450"/>
            <a:ext cx="29506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“Ground breaking design”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Sets new standards of design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Memorable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Widely recognised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Innovative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Stood the test of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12B82E-6E85-4E68-AD49-2AC943FC3E47}"/>
              </a:ext>
            </a:extLst>
          </p:cNvPr>
          <p:cNvSpPr txBox="1"/>
          <p:nvPr/>
        </p:nvSpPr>
        <p:spPr>
          <a:xfrm>
            <a:off x="119979" y="3105834"/>
            <a:ext cx="276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Mini</a:t>
            </a:r>
          </a:p>
          <a:p>
            <a:pPr algn="ctr"/>
            <a:r>
              <a:rPr lang="en-GB" dirty="0"/>
              <a:t>(Designed by Alec Issigonis)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542C12-D779-4DEE-9E82-B4D1989B3E5C}"/>
              </a:ext>
            </a:extLst>
          </p:cNvPr>
          <p:cNvSpPr txBox="1"/>
          <p:nvPr/>
        </p:nvSpPr>
        <p:spPr>
          <a:xfrm>
            <a:off x="6565973" y="3105834"/>
            <a:ext cx="1980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Volkswagen Beetle</a:t>
            </a:r>
          </a:p>
          <a:p>
            <a:pPr algn="ctr"/>
            <a:r>
              <a:rPr lang="en-GB" dirty="0"/>
              <a:t>(People’s car)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1E4985-0EE7-45CE-8CD8-E262909D30EA}"/>
              </a:ext>
            </a:extLst>
          </p:cNvPr>
          <p:cNvSpPr txBox="1"/>
          <p:nvPr/>
        </p:nvSpPr>
        <p:spPr>
          <a:xfrm>
            <a:off x="2810664" y="4785423"/>
            <a:ext cx="347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 you recognise these examples…</a:t>
            </a:r>
          </a:p>
        </p:txBody>
      </p:sp>
    </p:spTree>
    <p:extLst>
      <p:ext uri="{BB962C8B-B14F-4D97-AF65-F5344CB8AC3E}">
        <p14:creationId xmlns:p14="http://schemas.microsoft.com/office/powerpoint/2010/main" val="31526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97A44-1EE8-4A9D-8D7A-35EB597DED74}"/>
              </a:ext>
            </a:extLst>
          </p:cNvPr>
          <p:cNvSpPr txBox="1"/>
          <p:nvPr/>
        </p:nvSpPr>
        <p:spPr>
          <a:xfrm>
            <a:off x="2666025" y="144373"/>
            <a:ext cx="4428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Can you think of any other iconic products? </a:t>
            </a:r>
          </a:p>
          <a:p>
            <a:r>
              <a:rPr lang="en-GB" b="1" dirty="0"/>
              <a:t>Do you recognise these?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AF801-04D0-436D-943D-C817C18CFA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68257" y="2157282"/>
            <a:ext cx="2654730" cy="1348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B22E0A-FF03-492C-AE33-CAA0A6171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1175" y="1504305"/>
            <a:ext cx="985191" cy="10680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D29E96-BAFE-48C9-9674-BA63CEBAC1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306" y="1504303"/>
            <a:ext cx="2609748" cy="2654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136928-EE06-4BCD-B227-8363E0AEE1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635" y="1504304"/>
            <a:ext cx="2062046" cy="2654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B1331E-DF52-42AF-AFDB-95E2B255F862}"/>
              </a:ext>
            </a:extLst>
          </p:cNvPr>
          <p:cNvSpPr txBox="1"/>
          <p:nvPr/>
        </p:nvSpPr>
        <p:spPr>
          <a:xfrm>
            <a:off x="805713" y="4159034"/>
            <a:ext cx="17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Swiss army knife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9E05B4-0417-4D0D-A7EF-8C0860DC47F8}"/>
              </a:ext>
            </a:extLst>
          </p:cNvPr>
          <p:cNvSpPr txBox="1"/>
          <p:nvPr/>
        </p:nvSpPr>
        <p:spPr>
          <a:xfrm>
            <a:off x="3265008" y="4159034"/>
            <a:ext cx="112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Coca-Cola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75C88-91B4-4C22-811F-3349E8DFC856}"/>
              </a:ext>
            </a:extLst>
          </p:cNvPr>
          <p:cNvSpPr txBox="1"/>
          <p:nvPr/>
        </p:nvSpPr>
        <p:spPr>
          <a:xfrm>
            <a:off x="4942838" y="4159034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Anglepoise lamp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18DB68-8AB3-428D-AB6A-07CE437235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166" y="2547313"/>
            <a:ext cx="985191" cy="4421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FB1240-6D52-4703-9406-3723DC7B90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166" y="2964374"/>
            <a:ext cx="985191" cy="11946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629E7F-1D4E-41AB-AE1F-76828A8AD37C}"/>
              </a:ext>
            </a:extLst>
          </p:cNvPr>
          <p:cNvSpPr txBox="1"/>
          <p:nvPr/>
        </p:nvSpPr>
        <p:spPr>
          <a:xfrm>
            <a:off x="7541619" y="4159034"/>
            <a:ext cx="9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Bic Biro</a:t>
            </a:r>
          </a:p>
        </p:txBody>
      </p:sp>
    </p:spTree>
    <p:extLst>
      <p:ext uri="{BB962C8B-B14F-4D97-AF65-F5344CB8AC3E}">
        <p14:creationId xmlns:p14="http://schemas.microsoft.com/office/powerpoint/2010/main" val="29103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228052-19DD-4AE2-8430-1AB327624A68}"/>
              </a:ext>
            </a:extLst>
          </p:cNvPr>
          <p:cNvGraphicFramePr>
            <a:graphicFrameLocks noGrp="1"/>
          </p:cNvGraphicFramePr>
          <p:nvPr/>
        </p:nvGraphicFramePr>
        <p:xfrm>
          <a:off x="3631475" y="583474"/>
          <a:ext cx="5059679" cy="4425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635">
                  <a:extLst>
                    <a:ext uri="{9D8B030D-6E8A-4147-A177-3AD203B41FA5}">
                      <a16:colId xmlns:a16="http://schemas.microsoft.com/office/drawing/2014/main" val="3294737038"/>
                    </a:ext>
                  </a:extLst>
                </a:gridCol>
                <a:gridCol w="4174044">
                  <a:extLst>
                    <a:ext uri="{9D8B030D-6E8A-4147-A177-3AD203B41FA5}">
                      <a16:colId xmlns:a16="http://schemas.microsoft.com/office/drawing/2014/main" val="709142367"/>
                    </a:ext>
                  </a:extLst>
                </a:gridCol>
              </a:tblGrid>
              <a:tr h="255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R105 TOPICS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241405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phases of the design cycle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86436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Exploring the design cycle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579160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Influences on product design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607040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requirements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943629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Scales of production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095038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Stock forms and components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85553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Durability and tolerances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196598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 drawings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722769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 standards and symbols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456251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issues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21893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CAD in engineering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411357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CAM in engineering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132309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and emerging materials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4986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FC46C5-DE5A-4449-AB17-18DEDC0708A3}"/>
              </a:ext>
            </a:extLst>
          </p:cNvPr>
          <p:cNvSpPr txBox="1"/>
          <p:nvPr/>
        </p:nvSpPr>
        <p:spPr>
          <a:xfrm>
            <a:off x="297946" y="731519"/>
            <a:ext cx="2863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topic will be exploring in today’s lesson?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D59399-03E9-4F2F-9D89-1FBA99C0244E}"/>
              </a:ext>
            </a:extLst>
          </p:cNvPr>
          <p:cNvSpPr/>
          <p:nvPr/>
        </p:nvSpPr>
        <p:spPr>
          <a:xfrm>
            <a:off x="3518263" y="1490574"/>
            <a:ext cx="5303520" cy="47897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25"/>
    </mc:Choice>
    <mc:Fallback xmlns="">
      <p:transition spd="slow" advTm="3542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5C258-9011-4C3E-A85F-2F875EA5C6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81" y="1777533"/>
            <a:ext cx="4446438" cy="3302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D649AB-E2F9-40B2-B686-8C0A73725314}"/>
              </a:ext>
            </a:extLst>
          </p:cNvPr>
          <p:cNvSpPr txBox="1"/>
          <p:nvPr/>
        </p:nvSpPr>
        <p:spPr>
          <a:xfrm>
            <a:off x="3525479" y="182499"/>
            <a:ext cx="509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can you remember about the influences on the design of new products?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489E6-E28F-4300-B200-C1C0F33147F4}"/>
              </a:ext>
            </a:extLst>
          </p:cNvPr>
          <p:cNvSpPr txBox="1"/>
          <p:nvPr/>
        </p:nvSpPr>
        <p:spPr>
          <a:xfrm>
            <a:off x="791830" y="1118515"/>
            <a:ext cx="7919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https://htrevisionzone.site/l2_engineering_influences_on_design/index.html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986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C7026B-8A83-4CE0-B052-466C9FC300BB}"/>
              </a:ext>
            </a:extLst>
          </p:cNvPr>
          <p:cNvSpPr/>
          <p:nvPr/>
        </p:nvSpPr>
        <p:spPr>
          <a:xfrm>
            <a:off x="5526593" y="2954129"/>
            <a:ext cx="3363686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the need/requirement for a new product or a solution to a problem, which comes from the consumers.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98014-9CEF-42C0-AC13-780CF81DCD59}"/>
              </a:ext>
            </a:extLst>
          </p:cNvPr>
          <p:cNvSpPr/>
          <p:nvPr/>
        </p:nvSpPr>
        <p:spPr>
          <a:xfrm>
            <a:off x="1752374" y="3226110"/>
            <a:ext cx="3350794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The need is identified by potential customers or market research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CD8075-7E7A-4420-9B51-66AF8BA3B179}"/>
              </a:ext>
            </a:extLst>
          </p:cNvPr>
          <p:cNvSpPr/>
          <p:nvPr/>
        </p:nvSpPr>
        <p:spPr>
          <a:xfrm>
            <a:off x="5521818" y="955776"/>
            <a:ext cx="3372787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A product or a range of products are developed, to solve the original need or problem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AD2A75-E539-4EB6-958E-9F981AA9F53A}"/>
              </a:ext>
            </a:extLst>
          </p:cNvPr>
          <p:cNvSpPr/>
          <p:nvPr/>
        </p:nvSpPr>
        <p:spPr>
          <a:xfrm>
            <a:off x="5521818" y="4126835"/>
            <a:ext cx="3363686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en-US" sz="1600" b="1" dirty="0">
                <a:cs typeface="Times New Roman" panose="02020603050405020304" pitchFamily="18" charset="0"/>
              </a:rPr>
              <a:t>Starts with a company developing an innovative technology and applying it to a product</a:t>
            </a:r>
            <a:endParaRPr lang="en-GB" sz="1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083523-523B-49A7-B0E9-4B44AD87D6F6}"/>
              </a:ext>
            </a:extLst>
          </p:cNvPr>
          <p:cNvSpPr/>
          <p:nvPr/>
        </p:nvSpPr>
        <p:spPr>
          <a:xfrm>
            <a:off x="1749427" y="1827343"/>
            <a:ext cx="3353741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Touch Screen technology appeared in the mid 1960s. The technology began to attract research and development funding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D96FC8-88BD-411E-BEC6-61A7ED4AA4FA}"/>
              </a:ext>
            </a:extLst>
          </p:cNvPr>
          <p:cNvSpPr/>
          <p:nvPr/>
        </p:nvSpPr>
        <p:spPr>
          <a:xfrm>
            <a:off x="1749427" y="4126836"/>
            <a:ext cx="3350795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Research and development in new technology, drives the development of new products.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4961E3-734B-4C19-A8A0-547D4ACA17AD}"/>
              </a:ext>
            </a:extLst>
          </p:cNvPr>
          <p:cNvSpPr/>
          <p:nvPr/>
        </p:nvSpPr>
        <p:spPr>
          <a:xfrm>
            <a:off x="5526593" y="2067318"/>
            <a:ext cx="3363686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usually does not involve market research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9EDE0B-A1B7-47C6-B762-680BF05B1E37}"/>
              </a:ext>
            </a:extLst>
          </p:cNvPr>
          <p:cNvSpPr txBox="1"/>
          <p:nvPr/>
        </p:nvSpPr>
        <p:spPr>
          <a:xfrm>
            <a:off x="0" y="1539642"/>
            <a:ext cx="1595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Which of the statements here link to technology push or market pull?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D6600A-D421-4494-9B4C-18C0329C673E}"/>
              </a:ext>
            </a:extLst>
          </p:cNvPr>
          <p:cNvSpPr/>
          <p:nvPr/>
        </p:nvSpPr>
        <p:spPr>
          <a:xfrm>
            <a:off x="1749427" y="954867"/>
            <a:ext cx="3360300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A competing product is launched by another manufacturer.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F75C8-3472-42F0-A9FD-C90DA079D126}"/>
              </a:ext>
            </a:extLst>
          </p:cNvPr>
          <p:cNvSpPr txBox="1"/>
          <p:nvPr/>
        </p:nvSpPr>
        <p:spPr>
          <a:xfrm>
            <a:off x="2632670" y="49964"/>
            <a:ext cx="607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can you remember about market pull and technology push?</a:t>
            </a:r>
          </a:p>
        </p:txBody>
      </p:sp>
    </p:spTree>
    <p:extLst>
      <p:ext uri="{BB962C8B-B14F-4D97-AF65-F5344CB8AC3E}">
        <p14:creationId xmlns:p14="http://schemas.microsoft.com/office/powerpoint/2010/main" val="21820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89"/>
    </mc:Choice>
    <mc:Fallback xmlns="">
      <p:transition spd="slow" advTm="1908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DB9EEF-B187-49E3-98BB-2A07437D2C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9EDE0B-A1B7-47C6-B762-680BF05B1E37}"/>
              </a:ext>
            </a:extLst>
          </p:cNvPr>
          <p:cNvSpPr txBox="1"/>
          <p:nvPr/>
        </p:nvSpPr>
        <p:spPr>
          <a:xfrm>
            <a:off x="135082" y="438206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Working on plain or lined paper, copy the statements on the previous slide into the correct sections.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F75C8-3472-42F0-A9FD-C90DA079D126}"/>
              </a:ext>
            </a:extLst>
          </p:cNvPr>
          <p:cNvSpPr txBox="1"/>
          <p:nvPr/>
        </p:nvSpPr>
        <p:spPr>
          <a:xfrm>
            <a:off x="1018309" y="0"/>
            <a:ext cx="8570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What can you remember about market pull and technology push?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13AC7-CE79-41F7-9E0A-72F0610C2D50}"/>
              </a:ext>
            </a:extLst>
          </p:cNvPr>
          <p:cNvSpPr txBox="1"/>
          <p:nvPr/>
        </p:nvSpPr>
        <p:spPr>
          <a:xfrm>
            <a:off x="1560220" y="903020"/>
            <a:ext cx="177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Market pull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081B18-5DBE-481D-AD83-5B8C461D46A3}"/>
              </a:ext>
            </a:extLst>
          </p:cNvPr>
          <p:cNvSpPr txBox="1"/>
          <p:nvPr/>
        </p:nvSpPr>
        <p:spPr>
          <a:xfrm>
            <a:off x="5864089" y="876374"/>
            <a:ext cx="177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Technology push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9FC6D7-9A98-4045-8A58-AF2DC3EF8D92}"/>
              </a:ext>
            </a:extLst>
          </p:cNvPr>
          <p:cNvSpPr/>
          <p:nvPr/>
        </p:nvSpPr>
        <p:spPr>
          <a:xfrm>
            <a:off x="163527" y="849788"/>
            <a:ext cx="4242217" cy="5706876"/>
          </a:xfrm>
          <a:prstGeom prst="roundRect">
            <a:avLst>
              <a:gd name="adj" fmla="val 74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95B98FB-E1FE-4B4D-B372-5ACFC6BE6087}"/>
              </a:ext>
            </a:extLst>
          </p:cNvPr>
          <p:cNvSpPr/>
          <p:nvPr/>
        </p:nvSpPr>
        <p:spPr>
          <a:xfrm>
            <a:off x="4655128" y="839397"/>
            <a:ext cx="4260272" cy="5706876"/>
          </a:xfrm>
          <a:prstGeom prst="roundRect">
            <a:avLst>
              <a:gd name="adj" fmla="val 74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5"/>
    </mc:Choice>
    <mc:Fallback xmlns="">
      <p:transition spd="slow" advTm="1405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C1F355-1C88-413B-A50E-0D0C213886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B350C2-CFD5-4E95-9C17-7F6B8E553897}"/>
              </a:ext>
            </a:extLst>
          </p:cNvPr>
          <p:cNvSpPr/>
          <p:nvPr/>
        </p:nvSpPr>
        <p:spPr>
          <a:xfrm>
            <a:off x="41564" y="41564"/>
            <a:ext cx="1475509" cy="5403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</a:t>
            </a:r>
          </a:p>
          <a:p>
            <a:pPr algn="ctr"/>
            <a:r>
              <a:rPr lang="en-GB" b="1" u="sng" dirty="0"/>
              <a:t>market pull?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EEC97113-5ED1-40D9-9D99-8B351A8088D6}"/>
              </a:ext>
            </a:extLst>
          </p:cNvPr>
          <p:cNvSpPr/>
          <p:nvPr/>
        </p:nvSpPr>
        <p:spPr>
          <a:xfrm>
            <a:off x="3345873" y="527785"/>
            <a:ext cx="2410691" cy="11243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influences the design of products?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553063-0664-45DC-AD6D-BC94DAA1F407}"/>
              </a:ext>
            </a:extLst>
          </p:cNvPr>
          <p:cNvSpPr/>
          <p:nvPr/>
        </p:nvSpPr>
        <p:spPr>
          <a:xfrm>
            <a:off x="48491" y="2760518"/>
            <a:ext cx="1988126" cy="5403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</a:t>
            </a:r>
          </a:p>
          <a:p>
            <a:pPr algn="ctr"/>
            <a:r>
              <a:rPr lang="en-GB" b="1" u="sng" dirty="0"/>
              <a:t>Technology push?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E49BF34-911B-42A8-8C7F-FF25C7353B50}"/>
              </a:ext>
            </a:extLst>
          </p:cNvPr>
          <p:cNvSpPr/>
          <p:nvPr/>
        </p:nvSpPr>
        <p:spPr>
          <a:xfrm>
            <a:off x="62346" y="4918360"/>
            <a:ext cx="2254828" cy="5403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do we mean by</a:t>
            </a:r>
          </a:p>
          <a:p>
            <a:pPr algn="ctr"/>
            <a:r>
              <a:rPr lang="en-US" b="1" u="sng" dirty="0"/>
              <a:t>iconic design?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7D5062-7087-460B-A5A8-552F3CC4B9D0}"/>
              </a:ext>
            </a:extLst>
          </p:cNvPr>
          <p:cNvSpPr/>
          <p:nvPr/>
        </p:nvSpPr>
        <p:spPr>
          <a:xfrm>
            <a:off x="7051967" y="38095"/>
            <a:ext cx="2050471" cy="5403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Why do products become </a:t>
            </a:r>
            <a:r>
              <a:rPr lang="en-GB" b="1" u="sng" dirty="0"/>
              <a:t>obsolete</a:t>
            </a:r>
            <a:r>
              <a:rPr lang="en-GB" dirty="0"/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1360B-716E-4B36-8C34-EFA435B9BF72}"/>
              </a:ext>
            </a:extLst>
          </p:cNvPr>
          <p:cNvSpPr/>
          <p:nvPr/>
        </p:nvSpPr>
        <p:spPr>
          <a:xfrm>
            <a:off x="6653651" y="2777837"/>
            <a:ext cx="2428008" cy="5403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</a:t>
            </a:r>
          </a:p>
          <a:p>
            <a:pPr algn="ctr"/>
            <a:r>
              <a:rPr lang="en-GB" b="1" u="sng" dirty="0"/>
              <a:t>planned obsolescence?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A7E5BA-A54F-40E9-A6A8-F4ECBB298936}"/>
              </a:ext>
            </a:extLst>
          </p:cNvPr>
          <p:cNvSpPr/>
          <p:nvPr/>
        </p:nvSpPr>
        <p:spPr>
          <a:xfrm>
            <a:off x="7450282" y="4883729"/>
            <a:ext cx="1638306" cy="5403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are </a:t>
            </a:r>
          </a:p>
          <a:p>
            <a:pPr algn="ctr"/>
            <a:r>
              <a:rPr lang="en-GB" b="1" u="sng" dirty="0"/>
              <a:t>design trends?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9733BF7-1419-4674-A034-36B240AD2D02}"/>
              </a:ext>
            </a:extLst>
          </p:cNvPr>
          <p:cNvCxnSpPr>
            <a:cxnSpLocks/>
            <a:stCxn id="10" idx="4"/>
            <a:endCxn id="9" idx="3"/>
          </p:cNvCxnSpPr>
          <p:nvPr/>
        </p:nvCxnSpPr>
        <p:spPr>
          <a:xfrm rot="16200000" flipV="1">
            <a:off x="2463991" y="-635189"/>
            <a:ext cx="216057" cy="21098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7BC1D52-A7C2-4C7B-A8F2-166EE64722DB}"/>
              </a:ext>
            </a:extLst>
          </p:cNvPr>
          <p:cNvCxnSpPr>
            <a:stCxn id="10" idx="3"/>
            <a:endCxn id="11" idx="3"/>
          </p:cNvCxnSpPr>
          <p:nvPr/>
        </p:nvCxnSpPr>
        <p:spPr>
          <a:xfrm rot="10800000" flipV="1">
            <a:off x="2036617" y="1089970"/>
            <a:ext cx="1309256" cy="19407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53579EB-097F-4C9E-873A-ADF2BE7E4EE2}"/>
              </a:ext>
            </a:extLst>
          </p:cNvPr>
          <p:cNvCxnSpPr>
            <a:cxnSpLocks/>
            <a:stCxn id="10" idx="2"/>
            <a:endCxn id="12" idx="3"/>
          </p:cNvCxnSpPr>
          <p:nvPr/>
        </p:nvCxnSpPr>
        <p:spPr>
          <a:xfrm rot="5400000">
            <a:off x="1203885" y="2765444"/>
            <a:ext cx="3536370" cy="13097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CCBD5803-B5E6-48E6-B5A7-B790D5661F99}"/>
              </a:ext>
            </a:extLst>
          </p:cNvPr>
          <p:cNvCxnSpPr>
            <a:stCxn id="10" idx="5"/>
            <a:endCxn id="13" idx="1"/>
          </p:cNvCxnSpPr>
          <p:nvPr/>
        </p:nvCxnSpPr>
        <p:spPr>
          <a:xfrm rot="5400000" flipH="1" flipV="1">
            <a:off x="6153956" y="-370225"/>
            <a:ext cx="219526" cy="15764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14FDBAE2-41B8-470B-AA5D-2183F9A8FC36}"/>
              </a:ext>
            </a:extLst>
          </p:cNvPr>
          <p:cNvCxnSpPr>
            <a:stCxn id="10" idx="0"/>
            <a:endCxn id="14" idx="1"/>
          </p:cNvCxnSpPr>
          <p:nvPr/>
        </p:nvCxnSpPr>
        <p:spPr>
          <a:xfrm>
            <a:off x="5756564" y="1089970"/>
            <a:ext cx="897087" cy="19580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79E7EB01-04C0-444B-A7B2-CB13B8D83AA5}"/>
              </a:ext>
            </a:extLst>
          </p:cNvPr>
          <p:cNvCxnSpPr>
            <a:cxnSpLocks/>
            <a:stCxn id="10" idx="1"/>
            <a:endCxn id="15" idx="1"/>
          </p:cNvCxnSpPr>
          <p:nvPr/>
        </p:nvCxnSpPr>
        <p:spPr>
          <a:xfrm rot="16200000" flipH="1">
            <a:off x="4712008" y="2415618"/>
            <a:ext cx="3501739" cy="19748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099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14EE3-3149-47B2-BDE1-049410CE0C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124" y="799208"/>
            <a:ext cx="6305534" cy="43719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044CA9-A142-4B06-80D1-677BD7566EAA}"/>
              </a:ext>
            </a:extLst>
          </p:cNvPr>
          <p:cNvSpPr/>
          <p:nvPr/>
        </p:nvSpPr>
        <p:spPr>
          <a:xfrm>
            <a:off x="7184570" y="2807510"/>
            <a:ext cx="1611087" cy="14730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C5B8A520-66E2-49CB-B435-CD8DEAF41952}"/>
              </a:ext>
            </a:extLst>
          </p:cNvPr>
          <p:cNvSpPr txBox="1"/>
          <p:nvPr/>
        </p:nvSpPr>
        <p:spPr>
          <a:xfrm>
            <a:off x="209006" y="2514379"/>
            <a:ext cx="214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/>
              <a:t>Using the knowledge organiser…</a:t>
            </a:r>
          </a:p>
        </p:txBody>
      </p:sp>
    </p:spTree>
    <p:extLst>
      <p:ext uri="{BB962C8B-B14F-4D97-AF65-F5344CB8AC3E}">
        <p14:creationId xmlns:p14="http://schemas.microsoft.com/office/powerpoint/2010/main" val="39160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0"/>
    </mc:Choice>
    <mc:Fallback xmlns="">
      <p:transition spd="slow" advTm="84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957" y="1275059"/>
            <a:ext cx="5899547" cy="3825182"/>
          </a:xfrm>
        </p:spPr>
        <p:txBody>
          <a:bodyPr>
            <a:normAutofit/>
          </a:bodyPr>
          <a:lstStyle/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981647"/>
                </a:solidFill>
              </a:rPr>
              <a:t> </a:t>
            </a:r>
            <a:r>
              <a:rPr lang="en-GB" dirty="0">
                <a:solidFill>
                  <a:srgbClr val="981647"/>
                </a:solidFill>
              </a:rPr>
              <a:t>How/why do products evolve?</a:t>
            </a:r>
          </a:p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 What is market pull?</a:t>
            </a:r>
          </a:p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 What is technology push?</a:t>
            </a:r>
          </a:p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 What are examples of market pull and technology push?</a:t>
            </a:r>
          </a:p>
          <a:p>
            <a:pPr lvl="1">
              <a:buSzPct val="90000"/>
              <a:buFont typeface="Wingdings" panose="05000000000000000000" pitchFamily="2" charset="2"/>
              <a:buChar char="q"/>
            </a:pPr>
            <a:endParaRPr lang="en-GB" dirty="0">
              <a:solidFill>
                <a:srgbClr val="98164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Evolution, technological advancements, demand, obsolescence, fashions, trends</a:t>
            </a:r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5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4"/>
    </mc:Choice>
    <mc:Fallback xmlns="">
      <p:transition spd="slow" advTm="1255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4EA5494-1812-44E8-BA93-86BAA2BE3172}"/>
              </a:ext>
            </a:extLst>
          </p:cNvPr>
          <p:cNvSpPr txBox="1">
            <a:spLocks/>
          </p:cNvSpPr>
          <p:nvPr/>
        </p:nvSpPr>
        <p:spPr>
          <a:xfrm>
            <a:off x="2667239" y="186231"/>
            <a:ext cx="6369678" cy="83503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/>
              <a:t>Why do people buy new things?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CE64F-9E8A-46B8-BF38-D67575E706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7707" y="1281859"/>
            <a:ext cx="2027514" cy="2136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E41DB-94BD-49AA-83C6-40A4CA8AB1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2353" y="1281859"/>
            <a:ext cx="3369647" cy="1653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Oculus Rift Oculus Touch">
            <a:extLst>
              <a:ext uri="{FF2B5EF4-FFF2-40B4-BE49-F238E27FC236}">
                <a16:creationId xmlns:a16="http://schemas.microsoft.com/office/drawing/2014/main" id="{E117023C-98B9-478E-A1E5-F1E459F2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353" y="3429000"/>
            <a:ext cx="2923871" cy="1644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1F0CDB-A41E-4DDB-A24C-AC315864F4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15" y="3660111"/>
            <a:ext cx="2513006" cy="1413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1ED33D0-1C34-47A3-A77B-C0DB014B21C9}"/>
              </a:ext>
            </a:extLst>
          </p:cNvPr>
          <p:cNvGrpSpPr/>
          <p:nvPr/>
        </p:nvGrpSpPr>
        <p:grpSpPr>
          <a:xfrm>
            <a:off x="96516" y="892527"/>
            <a:ext cx="8832581" cy="4519704"/>
            <a:chOff x="96516" y="892527"/>
            <a:chExt cx="8832581" cy="451970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1FF27A-6654-437D-9808-07DF0BCDEF93}"/>
                </a:ext>
              </a:extLst>
            </p:cNvPr>
            <p:cNvSpPr txBox="1"/>
            <p:nvPr/>
          </p:nvSpPr>
          <p:spPr>
            <a:xfrm>
              <a:off x="96516" y="944855"/>
              <a:ext cx="35136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To keep up to date with new technology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7D346D-B550-478B-8D3A-02C73DCEF205}"/>
                </a:ext>
              </a:extLst>
            </p:cNvPr>
            <p:cNvSpPr txBox="1"/>
            <p:nvPr/>
          </p:nvSpPr>
          <p:spPr>
            <a:xfrm>
              <a:off x="1125423" y="3026804"/>
              <a:ext cx="2508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To replace a broken product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A6EA60-51E3-436E-BBE3-A9B13B41EB1E}"/>
                </a:ext>
              </a:extLst>
            </p:cNvPr>
            <p:cNvSpPr txBox="1"/>
            <p:nvPr/>
          </p:nvSpPr>
          <p:spPr>
            <a:xfrm>
              <a:off x="5350022" y="892527"/>
              <a:ext cx="27503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To get a more efficient product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0A6191-4266-4FA8-893C-CF5C6CEACDF5}"/>
                </a:ext>
              </a:extLst>
            </p:cNvPr>
            <p:cNvSpPr txBox="1"/>
            <p:nvPr/>
          </p:nvSpPr>
          <p:spPr>
            <a:xfrm>
              <a:off x="5801766" y="5073677"/>
              <a:ext cx="3127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To benefit from new advancements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5F1461-896D-48FB-94D6-73A6682DB9EE}"/>
                </a:ext>
              </a:extLst>
            </p:cNvPr>
            <p:cNvSpPr txBox="1"/>
            <p:nvPr/>
          </p:nvSpPr>
          <p:spPr>
            <a:xfrm>
              <a:off x="4475422" y="2833751"/>
              <a:ext cx="13199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To keep up with fashions and trends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611215-B27E-43BA-826B-1DB0EA9F7497}"/>
                </a:ext>
              </a:extLst>
            </p:cNvPr>
            <p:cNvSpPr txBox="1"/>
            <p:nvPr/>
          </p:nvSpPr>
          <p:spPr>
            <a:xfrm>
              <a:off x="96516" y="4997271"/>
              <a:ext cx="2037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To replenish a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69"/>
    </mc:Choice>
    <mc:Fallback xmlns="">
      <p:transition spd="slow" advTm="253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175BCA-9543-4FD6-9387-BC913BC1130A}"/>
              </a:ext>
            </a:extLst>
          </p:cNvPr>
          <p:cNvSpPr txBox="1"/>
          <p:nvPr/>
        </p:nvSpPr>
        <p:spPr>
          <a:xfrm>
            <a:off x="2773345" y="190918"/>
            <a:ext cx="6029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Can you put these mobile phones in the order they were released?</a:t>
            </a:r>
          </a:p>
        </p:txBody>
      </p:sp>
      <p:pic>
        <p:nvPicPr>
          <p:cNvPr id="1026" name="Picture 2" descr="phone evolution.001 - Mazedon Blog">
            <a:extLst>
              <a:ext uri="{FF2B5EF4-FFF2-40B4-BE49-F238E27FC236}">
                <a16:creationId xmlns:a16="http://schemas.microsoft.com/office/drawing/2014/main" id="{2777D677-FC8A-466B-8326-26F3CE80A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6893" y="1471453"/>
            <a:ext cx="1411448" cy="2335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hone evolution.001 - Mazedon Blog">
            <a:extLst>
              <a:ext uri="{FF2B5EF4-FFF2-40B4-BE49-F238E27FC236}">
                <a16:creationId xmlns:a16="http://schemas.microsoft.com/office/drawing/2014/main" id="{F1273F6D-9559-4F73-BFEE-015BFF211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3244" y="1471453"/>
            <a:ext cx="1218216" cy="3258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hone evolution.001 - Mazedon Blog">
            <a:extLst>
              <a:ext uri="{FF2B5EF4-FFF2-40B4-BE49-F238E27FC236}">
                <a16:creationId xmlns:a16="http://schemas.microsoft.com/office/drawing/2014/main" id="{4CC7C8F5-C17B-4C4C-BB88-DEC9DF778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0980" y="1471453"/>
            <a:ext cx="991376" cy="2428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hone evolution.001 - Mazedon Blog">
            <a:extLst>
              <a:ext uri="{FF2B5EF4-FFF2-40B4-BE49-F238E27FC236}">
                <a16:creationId xmlns:a16="http://schemas.microsoft.com/office/drawing/2014/main" id="{FE773856-3C44-4D1A-9FB2-43BFF8D56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0798" y="1463092"/>
            <a:ext cx="1066989" cy="2083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hone evolution.001 - Mazedon Blog">
            <a:extLst>
              <a:ext uri="{FF2B5EF4-FFF2-40B4-BE49-F238E27FC236}">
                <a16:creationId xmlns:a16="http://schemas.microsoft.com/office/drawing/2014/main" id="{4527E12A-FC86-4A41-B1BE-FC4BFBEB2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6386" y="1471453"/>
            <a:ext cx="882155" cy="2142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hone evolution.001 - Mazedon Blog">
            <a:extLst>
              <a:ext uri="{FF2B5EF4-FFF2-40B4-BE49-F238E27FC236}">
                <a16:creationId xmlns:a16="http://schemas.microsoft.com/office/drawing/2014/main" id="{1272A776-4670-49AA-B169-0B9116FBC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506" y="1471453"/>
            <a:ext cx="1411448" cy="2217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8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2"/>
    </mc:Choice>
    <mc:Fallback xmlns="">
      <p:transition spd="slow" advTm="109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175BCA-9543-4FD6-9387-BC913BC1130A}"/>
              </a:ext>
            </a:extLst>
          </p:cNvPr>
          <p:cNvSpPr txBox="1"/>
          <p:nvPr/>
        </p:nvSpPr>
        <p:spPr>
          <a:xfrm>
            <a:off x="2773345" y="190918"/>
            <a:ext cx="6029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Can you put these mobile phones in the order they were released?</a:t>
            </a:r>
          </a:p>
        </p:txBody>
      </p:sp>
      <p:pic>
        <p:nvPicPr>
          <p:cNvPr id="1026" name="Picture 2" descr="phone evolution.001 - Mazedon Blog">
            <a:extLst>
              <a:ext uri="{FF2B5EF4-FFF2-40B4-BE49-F238E27FC236}">
                <a16:creationId xmlns:a16="http://schemas.microsoft.com/office/drawing/2014/main" id="{2777D677-FC8A-466B-8326-26F3CE80A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5877" y="1467330"/>
            <a:ext cx="1411448" cy="2335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hone evolution.001 - Mazedon Blog">
            <a:extLst>
              <a:ext uri="{FF2B5EF4-FFF2-40B4-BE49-F238E27FC236}">
                <a16:creationId xmlns:a16="http://schemas.microsoft.com/office/drawing/2014/main" id="{F1273F6D-9559-4F73-BFEE-015BFF211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739" y="1471453"/>
            <a:ext cx="1218216" cy="3258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hone evolution.001 - Mazedon Blog">
            <a:extLst>
              <a:ext uri="{FF2B5EF4-FFF2-40B4-BE49-F238E27FC236}">
                <a16:creationId xmlns:a16="http://schemas.microsoft.com/office/drawing/2014/main" id="{4CC7C8F5-C17B-4C4C-BB88-DEC9DF778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0055" y="1471453"/>
            <a:ext cx="991376" cy="2428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hone evolution.001 - Mazedon Blog">
            <a:extLst>
              <a:ext uri="{FF2B5EF4-FFF2-40B4-BE49-F238E27FC236}">
                <a16:creationId xmlns:a16="http://schemas.microsoft.com/office/drawing/2014/main" id="{FE773856-3C44-4D1A-9FB2-43BFF8D56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3269" y="1471453"/>
            <a:ext cx="1066989" cy="2083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hone evolution.001 - Mazedon Blog">
            <a:extLst>
              <a:ext uri="{FF2B5EF4-FFF2-40B4-BE49-F238E27FC236}">
                <a16:creationId xmlns:a16="http://schemas.microsoft.com/office/drawing/2014/main" id="{4527E12A-FC86-4A41-B1BE-FC4BFBEB2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0856" y="1471453"/>
            <a:ext cx="882155" cy="2142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hone evolution.001 - Mazedon Blog">
            <a:extLst>
              <a:ext uri="{FF2B5EF4-FFF2-40B4-BE49-F238E27FC236}">
                <a16:creationId xmlns:a16="http://schemas.microsoft.com/office/drawing/2014/main" id="{1272A776-4670-49AA-B169-0B9116FBC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8720" y="1467330"/>
            <a:ext cx="1411448" cy="2217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29953FD-AD88-475C-AA25-6D08ED65EFE8}"/>
              </a:ext>
            </a:extLst>
          </p:cNvPr>
          <p:cNvSpPr/>
          <p:nvPr/>
        </p:nvSpPr>
        <p:spPr>
          <a:xfrm>
            <a:off x="1481048" y="2091206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86DDF00-F12A-43C5-80CD-949606065EE1}"/>
              </a:ext>
            </a:extLst>
          </p:cNvPr>
          <p:cNvSpPr/>
          <p:nvPr/>
        </p:nvSpPr>
        <p:spPr>
          <a:xfrm>
            <a:off x="2800542" y="2091206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F5A7AA5-3A3D-484C-BBC1-C4A7C5FF1AC0}"/>
              </a:ext>
            </a:extLst>
          </p:cNvPr>
          <p:cNvSpPr/>
          <p:nvPr/>
        </p:nvSpPr>
        <p:spPr>
          <a:xfrm>
            <a:off x="4200420" y="2091206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FF455A8-0FD9-4B1C-B6B2-D77B9266C4B3}"/>
              </a:ext>
            </a:extLst>
          </p:cNvPr>
          <p:cNvSpPr/>
          <p:nvPr/>
        </p:nvSpPr>
        <p:spPr>
          <a:xfrm>
            <a:off x="5409386" y="2091206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D5CF95A-BD82-45A6-BB32-0D6A17BC3818}"/>
              </a:ext>
            </a:extLst>
          </p:cNvPr>
          <p:cNvSpPr/>
          <p:nvPr/>
        </p:nvSpPr>
        <p:spPr>
          <a:xfrm>
            <a:off x="7060472" y="2091206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CE5BF-2BCC-4EEB-82A9-BF0177376E45}"/>
              </a:ext>
            </a:extLst>
          </p:cNvPr>
          <p:cNvSpPr txBox="1"/>
          <p:nvPr/>
        </p:nvSpPr>
        <p:spPr>
          <a:xfrm>
            <a:off x="1987306" y="4641400"/>
            <a:ext cx="7011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Why has the mobile phone changed over the years?</a:t>
            </a:r>
          </a:p>
        </p:txBody>
      </p:sp>
    </p:spTree>
    <p:extLst>
      <p:ext uri="{BB962C8B-B14F-4D97-AF65-F5344CB8AC3E}">
        <p14:creationId xmlns:p14="http://schemas.microsoft.com/office/powerpoint/2010/main" val="38679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0"/>
    </mc:Choice>
    <mc:Fallback xmlns="">
      <p:transition spd="slow" advTm="2346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BE10BD-7B77-4835-9139-C6D97FBD79C2}"/>
              </a:ext>
            </a:extLst>
          </p:cNvPr>
          <p:cNvSpPr txBox="1"/>
          <p:nvPr/>
        </p:nvSpPr>
        <p:spPr>
          <a:xfrm>
            <a:off x="2723104" y="211017"/>
            <a:ext cx="3650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product evolution?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549F4-6D73-4C62-9782-9B0F1463D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63" y="2889959"/>
            <a:ext cx="8764672" cy="1822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CED0DD-447C-44D2-81FD-770341026980}"/>
              </a:ext>
            </a:extLst>
          </p:cNvPr>
          <p:cNvSpPr txBox="1"/>
          <p:nvPr/>
        </p:nvSpPr>
        <p:spPr>
          <a:xfrm>
            <a:off x="2867334" y="4763129"/>
            <a:ext cx="3409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Why do products evolve?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4D9017D-E9D9-4927-9D30-D0B359DEF1C4}"/>
              </a:ext>
            </a:extLst>
          </p:cNvPr>
          <p:cNvSpPr/>
          <p:nvPr/>
        </p:nvSpPr>
        <p:spPr>
          <a:xfrm>
            <a:off x="6470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173A4CA-36A6-4410-95D8-4FB29C5E5C83}"/>
              </a:ext>
            </a:extLst>
          </p:cNvPr>
          <p:cNvSpPr/>
          <p:nvPr/>
        </p:nvSpPr>
        <p:spPr>
          <a:xfrm>
            <a:off x="17138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35B3EA0-9402-4A51-901F-CE48E69419AC}"/>
              </a:ext>
            </a:extLst>
          </p:cNvPr>
          <p:cNvSpPr/>
          <p:nvPr/>
        </p:nvSpPr>
        <p:spPr>
          <a:xfrm>
            <a:off x="27806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ABBEA6E-7F9E-49D6-BF67-23800FC0EC8C}"/>
              </a:ext>
            </a:extLst>
          </p:cNvPr>
          <p:cNvSpPr/>
          <p:nvPr/>
        </p:nvSpPr>
        <p:spPr>
          <a:xfrm>
            <a:off x="38474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394F616-5F56-4A1A-96A6-59B5C41AAB34}"/>
              </a:ext>
            </a:extLst>
          </p:cNvPr>
          <p:cNvSpPr/>
          <p:nvPr/>
        </p:nvSpPr>
        <p:spPr>
          <a:xfrm>
            <a:off x="49142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4440414-E93E-4C49-9EB9-4E05E2EF78D2}"/>
              </a:ext>
            </a:extLst>
          </p:cNvPr>
          <p:cNvSpPr/>
          <p:nvPr/>
        </p:nvSpPr>
        <p:spPr>
          <a:xfrm>
            <a:off x="59810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51E8C4B-F3D3-4E83-8BE0-DA3579C7E437}"/>
              </a:ext>
            </a:extLst>
          </p:cNvPr>
          <p:cNvSpPr/>
          <p:nvPr/>
        </p:nvSpPr>
        <p:spPr>
          <a:xfrm>
            <a:off x="70478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BB73A91-F935-4BE7-B656-086E591069A1}"/>
              </a:ext>
            </a:extLst>
          </p:cNvPr>
          <p:cNvSpPr/>
          <p:nvPr/>
        </p:nvSpPr>
        <p:spPr>
          <a:xfrm>
            <a:off x="81146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4A7115-6EC0-45A1-AE31-DABD093887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231" y="950033"/>
            <a:ext cx="2955689" cy="16625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BD7742-BBAB-4E9A-B23B-FB565F181BDE}"/>
              </a:ext>
            </a:extLst>
          </p:cNvPr>
          <p:cNvSpPr txBox="1"/>
          <p:nvPr/>
        </p:nvSpPr>
        <p:spPr>
          <a:xfrm>
            <a:off x="4798820" y="1217707"/>
            <a:ext cx="2955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has the way we watch TV changed?</a:t>
            </a:r>
          </a:p>
        </p:txBody>
      </p:sp>
    </p:spTree>
    <p:extLst>
      <p:ext uri="{BB962C8B-B14F-4D97-AF65-F5344CB8AC3E}">
        <p14:creationId xmlns:p14="http://schemas.microsoft.com/office/powerpoint/2010/main" val="30729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05"/>
    </mc:Choice>
    <mc:Fallback xmlns="">
      <p:transition spd="slow" advTm="29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BE10BD-7B77-4835-9139-C6D97FBD79C2}"/>
              </a:ext>
            </a:extLst>
          </p:cNvPr>
          <p:cNvSpPr txBox="1"/>
          <p:nvPr/>
        </p:nvSpPr>
        <p:spPr>
          <a:xfrm>
            <a:off x="2723104" y="211017"/>
            <a:ext cx="542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the impact of product evolution?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995075-6570-4315-A928-A80DCB4E48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" t="6361" r="1550" b="10983"/>
          <a:stretch/>
        </p:blipFill>
        <p:spPr>
          <a:xfrm>
            <a:off x="3165231" y="1215851"/>
            <a:ext cx="2438910" cy="1506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8A522-2FAE-43B2-BFCD-0F2E02DF55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19" y="1215850"/>
            <a:ext cx="2097548" cy="1506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8FD51-7F05-4386-9E49-2121476DA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2673" y="1215850"/>
            <a:ext cx="2438912" cy="1506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5AB59C-8C05-4562-B2C5-745110E4C2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19" y="3388808"/>
            <a:ext cx="2097548" cy="1398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6A5109-F819-4AD4-8BDF-3D7A1A25E2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672" y="3375234"/>
            <a:ext cx="2438912" cy="1410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DF9EA3-3F7C-45F3-8712-41836DCDF9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5231" y="3388808"/>
            <a:ext cx="2438910" cy="1398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416C0C6-75AA-4E38-AB41-EAB706A6A156}"/>
              </a:ext>
            </a:extLst>
          </p:cNvPr>
          <p:cNvSpPr/>
          <p:nvPr/>
        </p:nvSpPr>
        <p:spPr>
          <a:xfrm>
            <a:off x="2620389" y="1758319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F6641AB-5363-4B49-AF76-E1B967164A1B}"/>
              </a:ext>
            </a:extLst>
          </p:cNvPr>
          <p:cNvSpPr/>
          <p:nvPr/>
        </p:nvSpPr>
        <p:spPr>
          <a:xfrm>
            <a:off x="5644663" y="1758319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0DA25C4-E580-41DC-ACB1-82D41F08320E}"/>
              </a:ext>
            </a:extLst>
          </p:cNvPr>
          <p:cNvSpPr/>
          <p:nvPr/>
        </p:nvSpPr>
        <p:spPr>
          <a:xfrm>
            <a:off x="2620388" y="3869425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94A2295-5D50-43D1-8ABA-8EFCE52B2C41}"/>
              </a:ext>
            </a:extLst>
          </p:cNvPr>
          <p:cNvSpPr/>
          <p:nvPr/>
        </p:nvSpPr>
        <p:spPr>
          <a:xfrm>
            <a:off x="5655039" y="3869425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726F1-8517-4956-A842-DF5913F21A14}"/>
              </a:ext>
            </a:extLst>
          </p:cNvPr>
          <p:cNvSpPr txBox="1"/>
          <p:nvPr/>
        </p:nvSpPr>
        <p:spPr>
          <a:xfrm>
            <a:off x="732284" y="2871147"/>
            <a:ext cx="159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Video cassette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9FD3CD-28B2-4725-A690-08F48C4FFF55}"/>
              </a:ext>
            </a:extLst>
          </p:cNvPr>
          <p:cNvSpPr txBox="1"/>
          <p:nvPr/>
        </p:nvSpPr>
        <p:spPr>
          <a:xfrm>
            <a:off x="3132823" y="2914792"/>
            <a:ext cx="247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DVD (Digital Video Disc)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61997-C196-41EA-9D0D-3269AD61C87C}"/>
              </a:ext>
            </a:extLst>
          </p:cNvPr>
          <p:cNvSpPr txBox="1"/>
          <p:nvPr/>
        </p:nvSpPr>
        <p:spPr>
          <a:xfrm>
            <a:off x="6584078" y="2871668"/>
            <a:ext cx="167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Streaming films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61F38-36BB-4BFB-8F51-A7C4FE18CC97}"/>
              </a:ext>
            </a:extLst>
          </p:cNvPr>
          <p:cNvSpPr txBox="1"/>
          <p:nvPr/>
        </p:nvSpPr>
        <p:spPr>
          <a:xfrm>
            <a:off x="732284" y="4934491"/>
            <a:ext cx="160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Video recorder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F2493B-4D30-4BF1-9BCC-272B24B65BDD}"/>
              </a:ext>
            </a:extLst>
          </p:cNvPr>
          <p:cNvSpPr txBox="1"/>
          <p:nvPr/>
        </p:nvSpPr>
        <p:spPr>
          <a:xfrm>
            <a:off x="3741002" y="4934491"/>
            <a:ext cx="12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DVD player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FEDBBA-94E1-4CE9-B484-0AF92522E33C}"/>
              </a:ext>
            </a:extLst>
          </p:cNvPr>
          <p:cNvSpPr txBox="1"/>
          <p:nvPr/>
        </p:nvSpPr>
        <p:spPr>
          <a:xfrm>
            <a:off x="6749720" y="4934491"/>
            <a:ext cx="117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SMART TV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D3FD1D-0B9C-4CAE-A895-227B71C262B6}"/>
              </a:ext>
            </a:extLst>
          </p:cNvPr>
          <p:cNvSpPr txBox="1"/>
          <p:nvPr/>
        </p:nvSpPr>
        <p:spPr>
          <a:xfrm>
            <a:off x="2726982" y="623464"/>
            <a:ext cx="463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How have these products evolved?</a:t>
            </a:r>
          </a:p>
        </p:txBody>
      </p:sp>
    </p:spTree>
    <p:extLst>
      <p:ext uri="{BB962C8B-B14F-4D97-AF65-F5344CB8AC3E}">
        <p14:creationId xmlns:p14="http://schemas.microsoft.com/office/powerpoint/2010/main" val="18820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73"/>
    </mc:Choice>
    <mc:Fallback xmlns="">
      <p:transition spd="slow" advTm="29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ush pull">
            <a:extLst>
              <a:ext uri="{FF2B5EF4-FFF2-40B4-BE49-F238E27FC236}">
                <a16:creationId xmlns:a16="http://schemas.microsoft.com/office/drawing/2014/main" id="{03CC95C2-26DD-4CD7-8440-A04275CCB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5247" y="152048"/>
            <a:ext cx="1645683" cy="49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245A4A-3A97-4F13-B400-8A46984B13D7}"/>
              </a:ext>
            </a:extLst>
          </p:cNvPr>
          <p:cNvSpPr txBox="1"/>
          <p:nvPr/>
        </p:nvSpPr>
        <p:spPr>
          <a:xfrm>
            <a:off x="532439" y="1384918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-</a:t>
            </a:r>
            <a:r>
              <a:rPr lang="en-GB" sz="2400" b="1" dirty="0"/>
              <a:t>Consumer demand </a:t>
            </a:r>
            <a:r>
              <a:rPr lang="en-GB" sz="2400" dirty="0"/>
              <a:t>drives the development of new products to meet the new need.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-</a:t>
            </a:r>
            <a:r>
              <a:rPr lang="en-GB" sz="2400" b="1" dirty="0"/>
              <a:t>Market research </a:t>
            </a:r>
            <a:r>
              <a:rPr lang="en-GB" sz="2400" dirty="0"/>
              <a:t>usually helps define what the product will do and how it will perform.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-This could arise from a </a:t>
            </a:r>
            <a:r>
              <a:rPr lang="en-GB" sz="2400" b="1" dirty="0"/>
              <a:t>problem/need </a:t>
            </a:r>
            <a:r>
              <a:rPr lang="en-GB" sz="2400" dirty="0"/>
              <a:t>in the market which manufacturers try to meet…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DAD81-97C0-485C-9305-F9ED3F6CD9BD}"/>
              </a:ext>
            </a:extLst>
          </p:cNvPr>
          <p:cNvSpPr txBox="1"/>
          <p:nvPr/>
        </p:nvSpPr>
        <p:spPr>
          <a:xfrm>
            <a:off x="2723104" y="211017"/>
            <a:ext cx="2825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market pull?</a:t>
            </a:r>
          </a:p>
        </p:txBody>
      </p:sp>
    </p:spTree>
    <p:extLst>
      <p:ext uri="{BB962C8B-B14F-4D97-AF65-F5344CB8AC3E}">
        <p14:creationId xmlns:p14="http://schemas.microsoft.com/office/powerpoint/2010/main" val="30814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82"/>
    </mc:Choice>
    <mc:Fallback xmlns="">
      <p:transition spd="slow" advTm="1878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Application>Microsoft Office PowerPoint</Application>
  <PresentationFormat>On-screen Show (4:3)</PresentationFormat>
  <Paragraphs>165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Morgan</dc:creator>
  <cp:lastModifiedBy>Stephen Hill</cp:lastModifiedBy>
  <cp:revision>72</cp:revision>
  <dcterms:created xsi:type="dcterms:W3CDTF">2019-06-20T13:11:54Z</dcterms:created>
  <dcterms:modified xsi:type="dcterms:W3CDTF">2021-12-10T07:02:26Z</dcterms:modified>
</cp:coreProperties>
</file>