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7" r:id="rId2"/>
    <p:sldId id="276" r:id="rId3"/>
    <p:sldId id="322" r:id="rId4"/>
    <p:sldId id="321" r:id="rId5"/>
    <p:sldId id="326" r:id="rId6"/>
    <p:sldId id="327" r:id="rId7"/>
    <p:sldId id="323" r:id="rId8"/>
    <p:sldId id="324" r:id="rId9"/>
    <p:sldId id="337" r:id="rId10"/>
    <p:sldId id="328" r:id="rId11"/>
    <p:sldId id="338" r:id="rId12"/>
    <p:sldId id="329" r:id="rId13"/>
    <p:sldId id="339" r:id="rId14"/>
    <p:sldId id="330" r:id="rId15"/>
    <p:sldId id="340" r:id="rId16"/>
    <p:sldId id="325" r:id="rId17"/>
    <p:sldId id="341" r:id="rId18"/>
    <p:sldId id="331" r:id="rId19"/>
    <p:sldId id="342" r:id="rId20"/>
    <p:sldId id="333" r:id="rId21"/>
    <p:sldId id="343" r:id="rId22"/>
    <p:sldId id="335" r:id="rId23"/>
    <p:sldId id="344" r:id="rId24"/>
    <p:sldId id="334" r:id="rId25"/>
    <p:sldId id="345" r:id="rId26"/>
    <p:sldId id="336" r:id="rId27"/>
    <p:sldId id="346" r:id="rId28"/>
    <p:sldId id="315" r:id="rId29"/>
    <p:sldId id="347" r:id="rId30"/>
    <p:sldId id="317" r:id="rId31"/>
    <p:sldId id="348" r:id="rId32"/>
    <p:sldId id="316" r:id="rId33"/>
    <p:sldId id="349" r:id="rId34"/>
    <p:sldId id="318" r:id="rId35"/>
    <p:sldId id="350" r:id="rId36"/>
    <p:sldId id="320" r:id="rId37"/>
    <p:sldId id="351" r:id="rId38"/>
    <p:sldId id="319" r:id="rId39"/>
    <p:sldId id="352" r:id="rId40"/>
    <p:sldId id="295" r:id="rId41"/>
    <p:sldId id="301" r:id="rId42"/>
    <p:sldId id="306" r:id="rId43"/>
    <p:sldId id="309" r:id="rId44"/>
    <p:sldId id="310" r:id="rId45"/>
    <p:sldId id="308" r:id="rId46"/>
    <p:sldId id="302" r:id="rId47"/>
    <p:sldId id="270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647"/>
    <a:srgbClr val="000000"/>
    <a:srgbClr val="FFCCFF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708E1-3A23-4883-BF28-DA3AA986359B}" v="2" dt="2021-12-07T08:36:2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83942" autoAdjust="0"/>
  </p:normalViewPr>
  <p:slideViewPr>
    <p:cSldViewPr snapToGrid="0">
      <p:cViewPr varScale="1">
        <p:scale>
          <a:sx n="95" d="100"/>
          <a:sy n="95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ill" userId="8fe0d139-5496-4f6a-8181-845081540b32" providerId="ADAL" clId="{E6A708E1-3A23-4883-BF28-DA3AA986359B}"/>
    <pc:docChg chg="addSld delSld modSld sldOrd">
      <pc:chgData name="Stephen Hill" userId="8fe0d139-5496-4f6a-8181-845081540b32" providerId="ADAL" clId="{E6A708E1-3A23-4883-BF28-DA3AA986359B}" dt="2021-12-07T08:36:29.399" v="15" actId="20577"/>
      <pc:docMkLst>
        <pc:docMk/>
      </pc:docMkLst>
      <pc:sldChg chg="ord">
        <pc:chgData name="Stephen Hill" userId="8fe0d139-5496-4f6a-8181-845081540b32" providerId="ADAL" clId="{E6A708E1-3A23-4883-BF28-DA3AA986359B}" dt="2021-12-07T08:36:21.702" v="4"/>
        <pc:sldMkLst>
          <pc:docMk/>
          <pc:sldMk cId="1176575387" sldId="276"/>
        </pc:sldMkLst>
      </pc:sldChg>
      <pc:sldChg chg="del">
        <pc:chgData name="Stephen Hill" userId="8fe0d139-5496-4f6a-8181-845081540b32" providerId="ADAL" clId="{E6A708E1-3A23-4883-BF28-DA3AA986359B}" dt="2021-12-07T07:26:19.666" v="0" actId="47"/>
        <pc:sldMkLst>
          <pc:docMk/>
          <pc:sldMk cId="1561215463" sldId="353"/>
        </pc:sldMkLst>
      </pc:sldChg>
      <pc:sldChg chg="del">
        <pc:chgData name="Stephen Hill" userId="8fe0d139-5496-4f6a-8181-845081540b32" providerId="ADAL" clId="{E6A708E1-3A23-4883-BF28-DA3AA986359B}" dt="2021-12-07T07:26:22.271" v="1" actId="47"/>
        <pc:sldMkLst>
          <pc:docMk/>
          <pc:sldMk cId="697723613" sldId="354"/>
        </pc:sldMkLst>
      </pc:sldChg>
      <pc:sldChg chg="del">
        <pc:chgData name="Stephen Hill" userId="8fe0d139-5496-4f6a-8181-845081540b32" providerId="ADAL" clId="{E6A708E1-3A23-4883-BF28-DA3AA986359B}" dt="2021-12-07T07:26:26.374" v="2" actId="47"/>
        <pc:sldMkLst>
          <pc:docMk/>
          <pc:sldMk cId="3009062795" sldId="355"/>
        </pc:sldMkLst>
      </pc:sldChg>
      <pc:sldChg chg="modSp add mod ord">
        <pc:chgData name="Stephen Hill" userId="8fe0d139-5496-4f6a-8181-845081540b32" providerId="ADAL" clId="{E6A708E1-3A23-4883-BF28-DA3AA986359B}" dt="2021-12-07T08:36:29.399" v="15" actId="20577"/>
        <pc:sldMkLst>
          <pc:docMk/>
          <pc:sldMk cId="1367665141" sldId="407"/>
        </pc:sldMkLst>
        <pc:spChg chg="mod">
          <ac:chgData name="Stephen Hill" userId="8fe0d139-5496-4f6a-8181-845081540b32" providerId="ADAL" clId="{E6A708E1-3A23-4883-BF28-DA3AA986359B}" dt="2021-12-07T08:36:29.399" v="15" actId="20577"/>
          <ac:spMkLst>
            <pc:docMk/>
            <pc:sldMk cId="1367665141" sldId="407"/>
            <ac:spMk id="2" creationId="{0EAA56A8-1D08-4DAE-AF6A-C078AF935E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74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9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9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7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21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7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51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87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94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3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17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7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36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27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88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0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2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9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0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1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8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4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4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categories are metals divided into?</a:t>
              </a:r>
            </a:p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most common metals?</a:t>
              </a:r>
            </a:p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applications of metals?</a:t>
              </a:r>
            </a:p>
            <a:p>
              <a:pPr marL="914400" lvl="1" indent="-457200">
                <a:buSzPct val="90000"/>
                <a:buFont typeface="Calibri" panose="020F0502020204030204" pitchFamily="34" charset="0"/>
                <a:buChar char="⃝"/>
              </a:pP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4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tdesigntech.com/" TargetMode="External"/><Relationship Id="rId4" Type="http://schemas.openxmlformats.org/officeDocument/2006/relationships/hyperlink" Target="http://www.htdesigntech.com/a-level-materials-components--application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revisionzone.site/a_level_metals/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htrevisionzone.site/a_level_metal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567A0-8AA4-490B-B9DE-35BC53E900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A56A8-1D08-4DAE-AF6A-C078AF935E30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2</a:t>
            </a:r>
          </a:p>
        </p:txBody>
      </p:sp>
    </p:spTree>
    <p:extLst>
      <p:ext uri="{BB962C8B-B14F-4D97-AF65-F5344CB8AC3E}">
        <p14:creationId xmlns:p14="http://schemas.microsoft.com/office/powerpoint/2010/main" val="13676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34" name="Picture 10" descr="Symple Stuff Abrianna 1.5m Aluminium Step Ladder | Wayfair.co.uk">
            <a:extLst>
              <a:ext uri="{FF2B5EF4-FFF2-40B4-BE49-F238E27FC236}">
                <a16:creationId xmlns:a16="http://schemas.microsoft.com/office/drawing/2014/main" id="{16F846D7-A7DE-4088-B9BB-E968E5C6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51" y="1069039"/>
            <a:ext cx="3451955" cy="34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9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AB3236-51D5-408B-A874-747145A56B38}"/>
              </a:ext>
            </a:extLst>
          </p:cNvPr>
          <p:cNvSpPr txBox="1"/>
          <p:nvPr/>
        </p:nvSpPr>
        <p:spPr>
          <a:xfrm>
            <a:off x="3763028" y="4774268"/>
            <a:ext cx="17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ALUMINIUM</a:t>
            </a:r>
          </a:p>
        </p:txBody>
      </p:sp>
      <p:pic>
        <p:nvPicPr>
          <p:cNvPr id="1034" name="Picture 10" descr="Symple Stuff Abrianna 1.5m Aluminium Step Ladder | Wayfair.co.uk">
            <a:extLst>
              <a:ext uri="{FF2B5EF4-FFF2-40B4-BE49-F238E27FC236}">
                <a16:creationId xmlns:a16="http://schemas.microsoft.com/office/drawing/2014/main" id="{16F846D7-A7DE-4088-B9BB-E968E5C6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51" y="1069039"/>
            <a:ext cx="3451955" cy="34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1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50" name="Picture 26" descr="6 Major Uses of Titanium | Refractory Metals and Alloys">
            <a:extLst>
              <a:ext uri="{FF2B5EF4-FFF2-40B4-BE49-F238E27FC236}">
                <a16:creationId xmlns:a16="http://schemas.microsoft.com/office/drawing/2014/main" id="{461F2D0F-BE5A-418F-9417-E493C6BF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231" y="1052298"/>
            <a:ext cx="5155042" cy="3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0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6B97A-FC3A-43A8-A3AC-A5768130555C}"/>
              </a:ext>
            </a:extLst>
          </p:cNvPr>
          <p:cNvSpPr txBox="1"/>
          <p:nvPr/>
        </p:nvSpPr>
        <p:spPr>
          <a:xfrm>
            <a:off x="3703664" y="4839987"/>
            <a:ext cx="148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TITANIUM</a:t>
            </a:r>
          </a:p>
        </p:txBody>
      </p:sp>
      <p:pic>
        <p:nvPicPr>
          <p:cNvPr id="1050" name="Picture 26" descr="6 Major Uses of Titanium | Refractory Metals and Alloys">
            <a:extLst>
              <a:ext uri="{FF2B5EF4-FFF2-40B4-BE49-F238E27FC236}">
                <a16:creationId xmlns:a16="http://schemas.microsoft.com/office/drawing/2014/main" id="{461F2D0F-BE5A-418F-9417-E493C6BF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231" y="1052298"/>
            <a:ext cx="5155042" cy="3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36" name="Picture 12" descr="Two Pence 1992, Coin from United Kingdom - Online Coin Club">
            <a:extLst>
              <a:ext uri="{FF2B5EF4-FFF2-40B4-BE49-F238E27FC236}">
                <a16:creationId xmlns:a16="http://schemas.microsoft.com/office/drawing/2014/main" id="{C358F174-FCB7-472A-9614-71FC58C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759" y="1264291"/>
            <a:ext cx="3277025" cy="3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0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9964BF-4FB6-403E-B923-24F8B444E042}"/>
              </a:ext>
            </a:extLst>
          </p:cNvPr>
          <p:cNvSpPr txBox="1"/>
          <p:nvPr/>
        </p:nvSpPr>
        <p:spPr>
          <a:xfrm>
            <a:off x="3953785" y="4746750"/>
            <a:ext cx="123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BRONZE</a:t>
            </a:r>
          </a:p>
        </p:txBody>
      </p:sp>
      <p:pic>
        <p:nvPicPr>
          <p:cNvPr id="1036" name="Picture 12" descr="Two Pence 1992, Coin from United Kingdom - Online Coin Club">
            <a:extLst>
              <a:ext uri="{FF2B5EF4-FFF2-40B4-BE49-F238E27FC236}">
                <a16:creationId xmlns:a16="http://schemas.microsoft.com/office/drawing/2014/main" id="{C358F174-FCB7-472A-9614-71FC58C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759" y="1264291"/>
            <a:ext cx="3277025" cy="3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40" name="Picture 16" descr="S1970A, S1970B, S1970C, S1970D Hallmarked Silver Trophy Cup Mounted on  Solid Mahogany Base | High Quality | TrophiesandMedals.com">
            <a:extLst>
              <a:ext uri="{FF2B5EF4-FFF2-40B4-BE49-F238E27FC236}">
                <a16:creationId xmlns:a16="http://schemas.microsoft.com/office/drawing/2014/main" id="{27A6F90F-94FB-4E6D-9529-A5FC940A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842" y="1042700"/>
            <a:ext cx="3528857" cy="35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8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32CBB-9007-4DEB-9AFB-74BB71575DDE}"/>
              </a:ext>
            </a:extLst>
          </p:cNvPr>
          <p:cNvSpPr txBox="1"/>
          <p:nvPr/>
        </p:nvSpPr>
        <p:spPr>
          <a:xfrm>
            <a:off x="3740950" y="4690553"/>
            <a:ext cx="102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SILVER</a:t>
            </a:r>
          </a:p>
        </p:txBody>
      </p:sp>
      <p:pic>
        <p:nvPicPr>
          <p:cNvPr id="1040" name="Picture 16" descr="S1970A, S1970B, S1970C, S1970D Hallmarked Silver Trophy Cup Mounted on  Solid Mahogany Base | High Quality | TrophiesandMedals.com">
            <a:extLst>
              <a:ext uri="{FF2B5EF4-FFF2-40B4-BE49-F238E27FC236}">
                <a16:creationId xmlns:a16="http://schemas.microsoft.com/office/drawing/2014/main" id="{27A6F90F-94FB-4E6D-9529-A5FC940A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842" y="1042700"/>
            <a:ext cx="3528857" cy="35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5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42" name="Picture 18" descr="EN 39 certified steel scaffolding tubes | Acciaitubi Products">
            <a:extLst>
              <a:ext uri="{FF2B5EF4-FFF2-40B4-BE49-F238E27FC236}">
                <a16:creationId xmlns:a16="http://schemas.microsoft.com/office/drawing/2014/main" id="{9CAE7CB9-1C7A-4FBD-B3ED-84B12028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155" y="1023470"/>
            <a:ext cx="5281980" cy="35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7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8F02C-F6BC-4860-8C4F-9730DC2526A7}"/>
              </a:ext>
            </a:extLst>
          </p:cNvPr>
          <p:cNvSpPr txBox="1"/>
          <p:nvPr/>
        </p:nvSpPr>
        <p:spPr>
          <a:xfrm>
            <a:off x="3723948" y="4770570"/>
            <a:ext cx="91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STEEL</a:t>
            </a:r>
          </a:p>
        </p:txBody>
      </p:sp>
      <p:pic>
        <p:nvPicPr>
          <p:cNvPr id="1042" name="Picture 18" descr="EN 39 certified steel scaffolding tubes | Acciaitubi Products">
            <a:extLst>
              <a:ext uri="{FF2B5EF4-FFF2-40B4-BE49-F238E27FC236}">
                <a16:creationId xmlns:a16="http://schemas.microsoft.com/office/drawing/2014/main" id="{9CAE7CB9-1C7A-4FBD-B3ED-84B12028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155" y="1023470"/>
            <a:ext cx="5281980" cy="35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5000" y="1034428"/>
            <a:ext cx="5888084" cy="382518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What categories are metals divided into?</a:t>
            </a:r>
          </a:p>
          <a:p>
            <a:r>
              <a:rPr lang="en-GB" dirty="0"/>
              <a:t>What are the most common metals?</a:t>
            </a:r>
          </a:p>
          <a:p>
            <a:r>
              <a:rPr lang="en-GB" dirty="0"/>
              <a:t>What are the applications of metals?</a:t>
            </a:r>
          </a:p>
          <a:p>
            <a:r>
              <a:rPr lang="en-GB" dirty="0"/>
              <a:t>Why are metals selected for different applications?</a:t>
            </a:r>
          </a:p>
          <a:p>
            <a:r>
              <a:rPr lang="en-GB" dirty="0"/>
              <a:t>What factors influence the selection of metals?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Ferrous, Non Ferrous, Alloys, carbon content, Ferrous Alloys, Non Ferrous Alloys, </a:t>
            </a:r>
            <a:r>
              <a:rPr lang="en-GB" dirty="0" err="1"/>
              <a:t>cermets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44" name="Picture 20" descr="Rangemaster: Michigan MG9501 Stainless Steel Sink - Kitchen Sinks &amp; Taps">
            <a:extLst>
              <a:ext uri="{FF2B5EF4-FFF2-40B4-BE49-F238E27FC236}">
                <a16:creationId xmlns:a16="http://schemas.microsoft.com/office/drawing/2014/main" id="{5BC5824F-8E4D-4485-938C-BBE6CA83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127" y="1080565"/>
            <a:ext cx="3351743" cy="33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5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2E375-AF2B-4393-8884-65F1CE600689}"/>
              </a:ext>
            </a:extLst>
          </p:cNvPr>
          <p:cNvSpPr txBox="1"/>
          <p:nvPr/>
        </p:nvSpPr>
        <p:spPr>
          <a:xfrm>
            <a:off x="3011783" y="4486546"/>
            <a:ext cx="227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STAINLESS</a:t>
            </a:r>
          </a:p>
          <a:p>
            <a:pPr algn="ctr"/>
            <a:r>
              <a:rPr lang="en-GB" sz="2400" b="1" dirty="0"/>
              <a:t>STEEL</a:t>
            </a:r>
          </a:p>
        </p:txBody>
      </p:sp>
      <p:pic>
        <p:nvPicPr>
          <p:cNvPr id="1044" name="Picture 20" descr="Rangemaster: Michigan MG9501 Stainless Steel Sink - Kitchen Sinks &amp; Taps">
            <a:extLst>
              <a:ext uri="{FF2B5EF4-FFF2-40B4-BE49-F238E27FC236}">
                <a16:creationId xmlns:a16="http://schemas.microsoft.com/office/drawing/2014/main" id="{5BC5824F-8E4D-4485-938C-BBE6CA83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127" y="1080565"/>
            <a:ext cx="3351743" cy="33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5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46" name="Picture 22" descr="Tool Steel, What is tool steel? - Special steel china supplier-OTAI">
            <a:extLst>
              <a:ext uri="{FF2B5EF4-FFF2-40B4-BE49-F238E27FC236}">
                <a16:creationId xmlns:a16="http://schemas.microsoft.com/office/drawing/2014/main" id="{1F9FBE13-7A93-46B1-906A-75C7A976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630" y="1155441"/>
            <a:ext cx="5807706" cy="35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8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D0D6C-E3AD-454A-A923-CD15ED50E429}"/>
              </a:ext>
            </a:extLst>
          </p:cNvPr>
          <p:cNvSpPr txBox="1"/>
          <p:nvPr/>
        </p:nvSpPr>
        <p:spPr>
          <a:xfrm>
            <a:off x="3093756" y="4851245"/>
            <a:ext cx="282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HIGH CARBON STEEL</a:t>
            </a:r>
          </a:p>
        </p:txBody>
      </p:sp>
      <p:pic>
        <p:nvPicPr>
          <p:cNvPr id="1046" name="Picture 22" descr="Tool Steel, What is tool steel? - Special steel china supplier-OTAI">
            <a:extLst>
              <a:ext uri="{FF2B5EF4-FFF2-40B4-BE49-F238E27FC236}">
                <a16:creationId xmlns:a16="http://schemas.microsoft.com/office/drawing/2014/main" id="{1F9FBE13-7A93-46B1-906A-75C7A976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630" y="1155441"/>
            <a:ext cx="5807706" cy="35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48" name="Picture 24" descr="PCB Gold Finger Then, Now &amp; In The Future">
            <a:extLst>
              <a:ext uri="{FF2B5EF4-FFF2-40B4-BE49-F238E27FC236}">
                <a16:creationId xmlns:a16="http://schemas.microsoft.com/office/drawing/2014/main" id="{70A7388E-C586-42FB-98C0-37D3A086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38" y="1264006"/>
            <a:ext cx="5044414" cy="33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8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93B0A3-FE5C-4715-8B9F-6C976CD79855}"/>
              </a:ext>
            </a:extLst>
          </p:cNvPr>
          <p:cNvSpPr txBox="1"/>
          <p:nvPr/>
        </p:nvSpPr>
        <p:spPr>
          <a:xfrm>
            <a:off x="3809293" y="4760516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GOLD</a:t>
            </a:r>
          </a:p>
        </p:txBody>
      </p:sp>
      <p:pic>
        <p:nvPicPr>
          <p:cNvPr id="1048" name="Picture 24" descr="PCB Gold Finger Then, Now &amp; In The Future">
            <a:extLst>
              <a:ext uri="{FF2B5EF4-FFF2-40B4-BE49-F238E27FC236}">
                <a16:creationId xmlns:a16="http://schemas.microsoft.com/office/drawing/2014/main" id="{70A7388E-C586-42FB-98C0-37D3A086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38" y="1264006"/>
            <a:ext cx="5044414" cy="33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38" name="Picture 14" descr="Grade 13 Ball Bearing Fire Door Hinge Brass Plated">
            <a:extLst>
              <a:ext uri="{FF2B5EF4-FFF2-40B4-BE49-F238E27FC236}">
                <a16:creationId xmlns:a16="http://schemas.microsoft.com/office/drawing/2014/main" id="{D4A00930-A81C-4C8A-8AC1-FA39A2CA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117" y="1108546"/>
            <a:ext cx="3544570" cy="3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45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45838-7AB6-4D54-835F-44F263B45124}"/>
              </a:ext>
            </a:extLst>
          </p:cNvPr>
          <p:cNvSpPr txBox="1"/>
          <p:nvPr/>
        </p:nvSpPr>
        <p:spPr>
          <a:xfrm>
            <a:off x="3690097" y="483795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BRASS</a:t>
            </a:r>
          </a:p>
        </p:txBody>
      </p:sp>
      <p:pic>
        <p:nvPicPr>
          <p:cNvPr id="1038" name="Picture 14" descr="Grade 13 Ball Bearing Fire Door Hinge Brass Plated">
            <a:extLst>
              <a:ext uri="{FF2B5EF4-FFF2-40B4-BE49-F238E27FC236}">
                <a16:creationId xmlns:a16="http://schemas.microsoft.com/office/drawing/2014/main" id="{D4A00930-A81C-4C8A-8AC1-FA39A2CA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117" y="1108546"/>
            <a:ext cx="3544570" cy="3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66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BC770-2C07-4AF0-86D9-962FC29B401D}"/>
              </a:ext>
            </a:extLst>
          </p:cNvPr>
          <p:cNvSpPr txBox="1"/>
          <p:nvPr/>
        </p:nvSpPr>
        <p:spPr>
          <a:xfrm>
            <a:off x="1855334" y="1017260"/>
            <a:ext cx="543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of metals is missing from the list below?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07E15-F9F1-43C5-9C4F-8C57E100DF6E}"/>
              </a:ext>
            </a:extLst>
          </p:cNvPr>
          <p:cNvSpPr txBox="1"/>
          <p:nvPr/>
        </p:nvSpPr>
        <p:spPr>
          <a:xfrm>
            <a:off x="1855334" y="2084060"/>
            <a:ext cx="5433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2076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BC770-2C07-4AF0-86D9-962FC29B401D}"/>
              </a:ext>
            </a:extLst>
          </p:cNvPr>
          <p:cNvSpPr txBox="1"/>
          <p:nvPr/>
        </p:nvSpPr>
        <p:spPr>
          <a:xfrm>
            <a:off x="1855334" y="1017260"/>
            <a:ext cx="543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of metals is missing from the list below?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07E15-F9F1-43C5-9C4F-8C57E100DF6E}"/>
              </a:ext>
            </a:extLst>
          </p:cNvPr>
          <p:cNvSpPr txBox="1"/>
          <p:nvPr/>
        </p:nvSpPr>
        <p:spPr>
          <a:xfrm>
            <a:off x="1855334" y="2084060"/>
            <a:ext cx="5433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5DD76-1973-41F1-BC55-4A29B7D3165A}"/>
              </a:ext>
            </a:extLst>
          </p:cNvPr>
          <p:cNvSpPr/>
          <p:nvPr/>
        </p:nvSpPr>
        <p:spPr>
          <a:xfrm>
            <a:off x="4010243" y="3535737"/>
            <a:ext cx="1123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Cermet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823163" y="140101"/>
            <a:ext cx="61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Here are a number of products made from metals.</a:t>
            </a:r>
          </a:p>
          <a:p>
            <a:r>
              <a:rPr lang="en-GB" b="1" dirty="0"/>
              <a:t>How many of the metals can you name?</a:t>
            </a:r>
          </a:p>
        </p:txBody>
      </p:sp>
      <p:pic>
        <p:nvPicPr>
          <p:cNvPr id="1028" name="Picture 4" descr="Sealey ANV11 Anvil, 11kg: Amazon.co.uk: DIY &amp; Tools">
            <a:extLst>
              <a:ext uri="{FF2B5EF4-FFF2-40B4-BE49-F238E27FC236}">
                <a16:creationId xmlns:a16="http://schemas.microsoft.com/office/drawing/2014/main" id="{B937441B-6BCF-4C33-80E9-DAFE7191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723" y="927934"/>
            <a:ext cx="1886535" cy="12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mco Crash Barrier | Armco Barriers | Armco Protection">
            <a:extLst>
              <a:ext uri="{FF2B5EF4-FFF2-40B4-BE49-F238E27FC236}">
                <a16:creationId xmlns:a16="http://schemas.microsoft.com/office/drawing/2014/main" id="{3EB37159-9187-4CD3-B480-30D513F7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19" y="931088"/>
            <a:ext cx="1787025" cy="14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pper Pipe In Front Of A White Wall Stock Photo - Download Image Now -  iStock">
            <a:extLst>
              <a:ext uri="{FF2B5EF4-FFF2-40B4-BE49-F238E27FC236}">
                <a16:creationId xmlns:a16="http://schemas.microsoft.com/office/drawing/2014/main" id="{259A640F-E3F3-4897-B3F4-764917D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461" y="907928"/>
            <a:ext cx="1388920" cy="20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ymple Stuff Abrianna 1.5m Aluminium Step Ladder | Wayfair.co.uk">
            <a:extLst>
              <a:ext uri="{FF2B5EF4-FFF2-40B4-BE49-F238E27FC236}">
                <a16:creationId xmlns:a16="http://schemas.microsoft.com/office/drawing/2014/main" id="{16F846D7-A7DE-4088-B9BB-E968E5C61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621" y="927934"/>
            <a:ext cx="1157776" cy="19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wo Pence 1992, Coin from United Kingdom - Online Coin Club">
            <a:extLst>
              <a:ext uri="{FF2B5EF4-FFF2-40B4-BE49-F238E27FC236}">
                <a16:creationId xmlns:a16="http://schemas.microsoft.com/office/drawing/2014/main" id="{C358F174-FCB7-472A-9614-71FC58C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75" y="2445040"/>
            <a:ext cx="1205569" cy="12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ade 13 Ball Bearing Fire Door Hinge Brass Plated">
            <a:extLst>
              <a:ext uri="{FF2B5EF4-FFF2-40B4-BE49-F238E27FC236}">
                <a16:creationId xmlns:a16="http://schemas.microsoft.com/office/drawing/2014/main" id="{D4A00930-A81C-4C8A-8AC1-FA39A2CA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62" y="3639726"/>
            <a:ext cx="1589819" cy="15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1970A, S1970B, S1970C, S1970D Hallmarked Silver Trophy Cup Mounted on  Solid Mahogany Base | High Quality | TrophiesandMedals.com">
            <a:extLst>
              <a:ext uri="{FF2B5EF4-FFF2-40B4-BE49-F238E27FC236}">
                <a16:creationId xmlns:a16="http://schemas.microsoft.com/office/drawing/2014/main" id="{27A6F90F-94FB-4E6D-9529-A5FC940A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368" y="2237632"/>
            <a:ext cx="1412977" cy="14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N 39 certified steel scaffolding tubes | Acciaitubi Products">
            <a:extLst>
              <a:ext uri="{FF2B5EF4-FFF2-40B4-BE49-F238E27FC236}">
                <a16:creationId xmlns:a16="http://schemas.microsoft.com/office/drawing/2014/main" id="{9CAE7CB9-1C7A-4FBD-B3ED-84B12028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07" y="3730750"/>
            <a:ext cx="2209073" cy="14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angemaster: Michigan MG9501 Stainless Steel Sink - Kitchen Sinks &amp; Taps">
            <a:extLst>
              <a:ext uri="{FF2B5EF4-FFF2-40B4-BE49-F238E27FC236}">
                <a16:creationId xmlns:a16="http://schemas.microsoft.com/office/drawing/2014/main" id="{5BC5824F-8E4D-4485-938C-BBE6CA834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2183" y="3848861"/>
            <a:ext cx="1716606" cy="14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ool Steel, What is tool steel? - Special steel china supplier-OTAI">
            <a:extLst>
              <a:ext uri="{FF2B5EF4-FFF2-40B4-BE49-F238E27FC236}">
                <a16:creationId xmlns:a16="http://schemas.microsoft.com/office/drawing/2014/main" id="{1F9FBE13-7A93-46B1-906A-75C7A9763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4985" y="3047823"/>
            <a:ext cx="1716606" cy="2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CB Gold Finger Then, Now &amp; In The Future">
            <a:extLst>
              <a:ext uri="{FF2B5EF4-FFF2-40B4-BE49-F238E27FC236}">
                <a16:creationId xmlns:a16="http://schemas.microsoft.com/office/drawing/2014/main" id="{70A7388E-C586-42FB-98C0-37D3A086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723" y="2407907"/>
            <a:ext cx="1719188" cy="1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6 Major Uses of Titanium | Refractory Metals and Alloys">
            <a:extLst>
              <a:ext uri="{FF2B5EF4-FFF2-40B4-BE49-F238E27FC236}">
                <a16:creationId xmlns:a16="http://schemas.microsoft.com/office/drawing/2014/main" id="{461F2D0F-BE5A-418F-9417-E493C6BF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721" y="920727"/>
            <a:ext cx="1894508" cy="12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3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Stainless steel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2A7E3-B1AE-42A6-847B-6B9D35C08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277" y="2016698"/>
            <a:ext cx="2718486" cy="21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6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Stainless steel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36B04-865B-4210-9E84-86EAEE3D63A6}"/>
              </a:ext>
            </a:extLst>
          </p:cNvPr>
          <p:cNvSpPr/>
          <p:nvPr/>
        </p:nvSpPr>
        <p:spPr>
          <a:xfrm>
            <a:off x="5844746" y="2870111"/>
            <a:ext cx="1902940" cy="413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2A7E3-B1AE-42A6-847B-6B9D35C08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277" y="2016698"/>
            <a:ext cx="2718486" cy="21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C33D2-EB3E-4F96-9279-596407071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79" y="1933833"/>
            <a:ext cx="4057650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Iron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9742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C33D2-EB3E-4F96-9279-596407071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79" y="1933833"/>
            <a:ext cx="4057650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Iron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36B04-865B-4210-9E84-86EAEE3D63A6}"/>
              </a:ext>
            </a:extLst>
          </p:cNvPr>
          <p:cNvSpPr/>
          <p:nvPr/>
        </p:nvSpPr>
        <p:spPr>
          <a:xfrm>
            <a:off x="5844746" y="2107337"/>
            <a:ext cx="1902940" cy="413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Copper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B41B2-5916-4ABD-9C42-9B95B32FA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349" y="1980387"/>
            <a:ext cx="3259453" cy="21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9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Copper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36B04-865B-4210-9E84-86EAEE3D63A6}"/>
              </a:ext>
            </a:extLst>
          </p:cNvPr>
          <p:cNvSpPr/>
          <p:nvPr/>
        </p:nvSpPr>
        <p:spPr>
          <a:xfrm>
            <a:off x="5832389" y="2487052"/>
            <a:ext cx="1902940" cy="413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B41B2-5916-4ABD-9C42-9B95B32FA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349" y="1980387"/>
            <a:ext cx="3259453" cy="21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Tungsten carbide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77FBA-308A-400C-8A5A-7078F8767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381" y="1544366"/>
            <a:ext cx="3155619" cy="25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5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Tungsten carbide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36B04-865B-4210-9E84-86EAEE3D63A6}"/>
              </a:ext>
            </a:extLst>
          </p:cNvPr>
          <p:cNvSpPr/>
          <p:nvPr/>
        </p:nvSpPr>
        <p:spPr>
          <a:xfrm>
            <a:off x="5518202" y="3623364"/>
            <a:ext cx="2556028" cy="413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77FBA-308A-400C-8A5A-7078F8767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381" y="1544366"/>
            <a:ext cx="3155619" cy="25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Brass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3D78-D037-4C30-B324-63E4BC5B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26" y="2112882"/>
            <a:ext cx="2670879" cy="20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4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A7993-2322-4F22-A2A8-C9CAC266DD73}"/>
              </a:ext>
            </a:extLst>
          </p:cNvPr>
          <p:cNvSpPr txBox="1"/>
          <p:nvPr/>
        </p:nvSpPr>
        <p:spPr>
          <a:xfrm>
            <a:off x="1682339" y="967833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category is this metal in?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4873B-7AA4-4E30-AAA7-9213D28C180D}"/>
              </a:ext>
            </a:extLst>
          </p:cNvPr>
          <p:cNvSpPr txBox="1"/>
          <p:nvPr/>
        </p:nvSpPr>
        <p:spPr>
          <a:xfrm>
            <a:off x="1464035" y="4262503"/>
            <a:ext cx="293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Brass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B784-F088-4854-B8E1-4A8B1BB66B96}"/>
              </a:ext>
            </a:extLst>
          </p:cNvPr>
          <p:cNvSpPr txBox="1"/>
          <p:nvPr/>
        </p:nvSpPr>
        <p:spPr>
          <a:xfrm>
            <a:off x="4079550" y="2107337"/>
            <a:ext cx="5433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Ferrous</a:t>
            </a:r>
          </a:p>
          <a:p>
            <a:pPr algn="ctr"/>
            <a:r>
              <a:rPr lang="en-GB" sz="2400" b="1" dirty="0"/>
              <a:t>Non-Ferrous</a:t>
            </a:r>
          </a:p>
          <a:p>
            <a:pPr algn="ctr"/>
            <a:r>
              <a:rPr lang="en-GB" sz="2400" b="1" dirty="0"/>
              <a:t>Ferrous Alloy</a:t>
            </a:r>
          </a:p>
          <a:p>
            <a:pPr algn="ctr"/>
            <a:r>
              <a:rPr lang="en-GB" sz="2400" b="1" dirty="0"/>
              <a:t>Non-Ferrous Alloy</a:t>
            </a:r>
          </a:p>
          <a:p>
            <a:pPr algn="ctr"/>
            <a:r>
              <a:rPr lang="en-GB" sz="2400" b="1" dirty="0"/>
              <a:t>Cermet</a:t>
            </a: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536B04-865B-4210-9E84-86EAEE3D63A6}"/>
              </a:ext>
            </a:extLst>
          </p:cNvPr>
          <p:cNvSpPr/>
          <p:nvPr/>
        </p:nvSpPr>
        <p:spPr>
          <a:xfrm>
            <a:off x="5512934" y="3222278"/>
            <a:ext cx="2556028" cy="413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3D78-D037-4C30-B324-63E4BC5B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26" y="2112882"/>
            <a:ext cx="2670879" cy="20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61631" y="249494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30" name="Picture 6" descr="Armco Crash Barrier | Armco Barriers | Armco Protection">
            <a:extLst>
              <a:ext uri="{FF2B5EF4-FFF2-40B4-BE49-F238E27FC236}">
                <a16:creationId xmlns:a16="http://schemas.microsoft.com/office/drawing/2014/main" id="{3EB37159-9187-4CD3-B480-30D513F7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665" y="1044116"/>
            <a:ext cx="4342670" cy="36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3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DDC46-CD3B-4645-AE13-B60C06B8D7D8}"/>
              </a:ext>
            </a:extLst>
          </p:cNvPr>
          <p:cNvSpPr txBox="1"/>
          <p:nvPr/>
        </p:nvSpPr>
        <p:spPr>
          <a:xfrm>
            <a:off x="1530048" y="1957357"/>
            <a:ext cx="579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categories are metals divided into?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E44F2-8048-4E36-8312-5AE4735CB769}"/>
              </a:ext>
            </a:extLst>
          </p:cNvPr>
          <p:cNvSpPr txBox="1"/>
          <p:nvPr/>
        </p:nvSpPr>
        <p:spPr>
          <a:xfrm>
            <a:off x="2383784" y="1104881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Ferrous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7BD4-88F1-4A71-85B3-97F413053EFE}"/>
              </a:ext>
            </a:extLst>
          </p:cNvPr>
          <p:cNvSpPr txBox="1"/>
          <p:nvPr/>
        </p:nvSpPr>
        <p:spPr>
          <a:xfrm>
            <a:off x="4982120" y="11048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Non-Ferrous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F408C-E0D3-4F8C-8684-A2EEB626716C}"/>
              </a:ext>
            </a:extLst>
          </p:cNvPr>
          <p:cNvSpPr txBox="1"/>
          <p:nvPr/>
        </p:nvSpPr>
        <p:spPr>
          <a:xfrm>
            <a:off x="1749501" y="2995531"/>
            <a:ext cx="1599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Non-Ferrous Alloys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18438-68C4-4A20-BD20-8DF9A776C355}"/>
              </a:ext>
            </a:extLst>
          </p:cNvPr>
          <p:cNvSpPr txBox="1"/>
          <p:nvPr/>
        </p:nvSpPr>
        <p:spPr>
          <a:xfrm>
            <a:off x="5203883" y="2995531"/>
            <a:ext cx="1234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Ferrous Alloys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3A2390-7B1B-48E3-A473-F2ADA4E1F1BC}"/>
              </a:ext>
            </a:extLst>
          </p:cNvPr>
          <p:cNvGrpSpPr/>
          <p:nvPr/>
        </p:nvGrpSpPr>
        <p:grpSpPr>
          <a:xfrm>
            <a:off x="3166422" y="1412974"/>
            <a:ext cx="2087169" cy="2052293"/>
            <a:chOff x="3166422" y="1774713"/>
            <a:chExt cx="2087169" cy="2052293"/>
          </a:xfrm>
        </p:grpSpPr>
        <p:sp>
          <p:nvSpPr>
            <p:cNvPr id="9" name="Down Arrow 19">
              <a:extLst>
                <a:ext uri="{FF2B5EF4-FFF2-40B4-BE49-F238E27FC236}">
                  <a16:creationId xmlns:a16="http://schemas.microsoft.com/office/drawing/2014/main" id="{E7F7572E-1275-4236-82FA-CBB4E7E3225B}"/>
                </a:ext>
              </a:extLst>
            </p:cNvPr>
            <p:cNvSpPr/>
            <p:nvPr/>
          </p:nvSpPr>
          <p:spPr>
            <a:xfrm>
              <a:off x="4151860" y="3270224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Down Arrow 20">
              <a:extLst>
                <a:ext uri="{FF2B5EF4-FFF2-40B4-BE49-F238E27FC236}">
                  <a16:creationId xmlns:a16="http://schemas.microsoft.com/office/drawing/2014/main" id="{CAEF6318-88C1-4763-AE66-B0D5B4964ABB}"/>
                </a:ext>
              </a:extLst>
            </p:cNvPr>
            <p:cNvSpPr/>
            <p:nvPr/>
          </p:nvSpPr>
          <p:spPr>
            <a:xfrm rot="8007033">
              <a:off x="3341426" y="1703379"/>
              <a:ext cx="280572" cy="6305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Down Arrow 21">
              <a:extLst>
                <a:ext uri="{FF2B5EF4-FFF2-40B4-BE49-F238E27FC236}">
                  <a16:creationId xmlns:a16="http://schemas.microsoft.com/office/drawing/2014/main" id="{076F80A9-AD20-4D9F-B4B1-E2DAC50AECF9}"/>
                </a:ext>
              </a:extLst>
            </p:cNvPr>
            <p:cNvSpPr/>
            <p:nvPr/>
          </p:nvSpPr>
          <p:spPr>
            <a:xfrm rot="13475604">
              <a:off x="4935832" y="1774713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Down Arrow 20">
              <a:extLst>
                <a:ext uri="{FF2B5EF4-FFF2-40B4-BE49-F238E27FC236}">
                  <a16:creationId xmlns:a16="http://schemas.microsoft.com/office/drawing/2014/main" id="{59A1243A-88EB-4D22-A78F-F89BBAAE9B01}"/>
                </a:ext>
              </a:extLst>
            </p:cNvPr>
            <p:cNvSpPr/>
            <p:nvPr/>
          </p:nvSpPr>
          <p:spPr>
            <a:xfrm rot="13592967" flipV="1">
              <a:off x="3341426" y="2747095"/>
              <a:ext cx="280572" cy="6305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7" name="Down Arrow 21">
              <a:extLst>
                <a:ext uri="{FF2B5EF4-FFF2-40B4-BE49-F238E27FC236}">
                  <a16:creationId xmlns:a16="http://schemas.microsoft.com/office/drawing/2014/main" id="{6C692477-4F6D-430A-9084-4D1951F4A3FB}"/>
                </a:ext>
              </a:extLst>
            </p:cNvPr>
            <p:cNvSpPr/>
            <p:nvPr/>
          </p:nvSpPr>
          <p:spPr>
            <a:xfrm rot="8124396" flipV="1">
              <a:off x="4935832" y="2818429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885984A-6169-4C20-BC8D-E48C4FE59DED}"/>
              </a:ext>
            </a:extLst>
          </p:cNvPr>
          <p:cNvSpPr txBox="1"/>
          <p:nvPr/>
        </p:nvSpPr>
        <p:spPr>
          <a:xfrm>
            <a:off x="3909635" y="3569792"/>
            <a:ext cx="80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Cermets</a:t>
            </a:r>
            <a:endParaRPr lang="en-GB" sz="1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1DEBEA-995F-4B65-9268-37A8F14B8BD4}"/>
              </a:ext>
            </a:extLst>
          </p:cNvPr>
          <p:cNvSpPr/>
          <p:nvPr/>
        </p:nvSpPr>
        <p:spPr>
          <a:xfrm>
            <a:off x="306632" y="859110"/>
            <a:ext cx="1814964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-Contain iron</a:t>
            </a:r>
          </a:p>
          <a:p>
            <a:r>
              <a:rPr lang="en-GB" dirty="0"/>
              <a:t>-Rust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90170C-00F1-4AFB-882E-6022A16D967C}"/>
              </a:ext>
            </a:extLst>
          </p:cNvPr>
          <p:cNvSpPr/>
          <p:nvPr/>
        </p:nvSpPr>
        <p:spPr>
          <a:xfrm>
            <a:off x="6625305" y="859110"/>
            <a:ext cx="2223073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-Don’t contain iron</a:t>
            </a:r>
          </a:p>
          <a:p>
            <a:r>
              <a:rPr lang="en-GB" dirty="0"/>
              <a:t>-Don’t rust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DF73A2-0634-4D09-BB6B-686EE25133AC}"/>
              </a:ext>
            </a:extLst>
          </p:cNvPr>
          <p:cNvSpPr/>
          <p:nvPr/>
        </p:nvSpPr>
        <p:spPr>
          <a:xfrm>
            <a:off x="173616" y="3429000"/>
            <a:ext cx="2223073" cy="1140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-Combination of two or more non-ferrous metals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B3C32D-969E-4A8B-98FC-EDFF661CD818}"/>
              </a:ext>
            </a:extLst>
          </p:cNvPr>
          <p:cNvSpPr/>
          <p:nvPr/>
        </p:nvSpPr>
        <p:spPr>
          <a:xfrm>
            <a:off x="5954500" y="3303308"/>
            <a:ext cx="2988515" cy="154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-Combination of two or more metals</a:t>
            </a:r>
          </a:p>
          <a:p>
            <a:r>
              <a:rPr lang="en-GB" dirty="0"/>
              <a:t>-Include a ferrous metal</a:t>
            </a:r>
          </a:p>
          <a:p>
            <a:r>
              <a:rPr lang="en-GB" dirty="0"/>
              <a:t>-Addition of non ferrous metals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B6F646-2FE5-408A-835A-439F96C7130C}"/>
              </a:ext>
            </a:extLst>
          </p:cNvPr>
          <p:cNvSpPr/>
          <p:nvPr/>
        </p:nvSpPr>
        <p:spPr>
          <a:xfrm>
            <a:off x="3199201" y="3994256"/>
            <a:ext cx="2223073" cy="1134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-Composite material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b="1" u="sng" dirty="0">
                <a:solidFill>
                  <a:schemeClr val="bg1"/>
                </a:solidFill>
              </a:rPr>
              <a:t>Ceramic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cer</a:t>
            </a:r>
            <a:r>
              <a:rPr lang="en-US" dirty="0">
                <a:solidFill>
                  <a:schemeClr val="bg1"/>
                </a:solidFill>
              </a:rPr>
              <a:t>) + </a:t>
            </a:r>
            <a:r>
              <a:rPr lang="en-US" b="1" u="sng" dirty="0">
                <a:solidFill>
                  <a:schemeClr val="bg1"/>
                </a:solidFill>
              </a:rPr>
              <a:t>metal</a:t>
            </a:r>
            <a:r>
              <a:rPr lang="en-US" dirty="0">
                <a:solidFill>
                  <a:schemeClr val="bg1"/>
                </a:solidFill>
              </a:rPr>
              <a:t> (met)</a:t>
            </a:r>
          </a:p>
        </p:txBody>
      </p:sp>
    </p:spTree>
    <p:extLst>
      <p:ext uri="{BB962C8B-B14F-4D97-AF65-F5344CB8AC3E}">
        <p14:creationId xmlns:p14="http://schemas.microsoft.com/office/powerpoint/2010/main" val="441243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FE288-6FED-4F7A-A97C-031F7724EBAF}"/>
              </a:ext>
            </a:extLst>
          </p:cNvPr>
          <p:cNvSpPr txBox="1"/>
          <p:nvPr/>
        </p:nvSpPr>
        <p:spPr>
          <a:xfrm>
            <a:off x="2653161" y="142959"/>
            <a:ext cx="379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Ferrous metal?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AC37F-6E65-4568-B72A-7B673D500CA8}"/>
              </a:ext>
            </a:extLst>
          </p:cNvPr>
          <p:cNvSpPr/>
          <p:nvPr/>
        </p:nvSpPr>
        <p:spPr>
          <a:xfrm>
            <a:off x="132383" y="2304826"/>
            <a:ext cx="3100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8CCA7-5F2C-43C8-8BF4-082B2417EF20}"/>
              </a:ext>
            </a:extLst>
          </p:cNvPr>
          <p:cNvSpPr/>
          <p:nvPr/>
        </p:nvSpPr>
        <p:spPr>
          <a:xfrm>
            <a:off x="6239860" y="50625"/>
            <a:ext cx="3133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-Source: </a:t>
            </a:r>
            <a:r>
              <a:rPr lang="en-GB" dirty="0"/>
              <a:t>Ore…magnetite, haematite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3A89D-0C91-4E9B-AC95-38A2215F137E}"/>
              </a:ext>
            </a:extLst>
          </p:cNvPr>
          <p:cNvSpPr/>
          <p:nvPr/>
        </p:nvSpPr>
        <p:spPr>
          <a:xfrm>
            <a:off x="5209397" y="4973145"/>
            <a:ext cx="393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-Stock</a:t>
            </a:r>
            <a:r>
              <a:rPr lang="en-GB" dirty="0"/>
              <a:t> </a:t>
            </a:r>
            <a:r>
              <a:rPr lang="en-GB" b="1" dirty="0"/>
              <a:t>forms:</a:t>
            </a:r>
            <a:r>
              <a:rPr lang="en-GB" dirty="0"/>
              <a:t> sheet, bar, tube and 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1430F-4FE8-4AC7-9BE5-08AB2DB320D6}"/>
              </a:ext>
            </a:extLst>
          </p:cNvPr>
          <p:cNvSpPr/>
          <p:nvPr/>
        </p:nvSpPr>
        <p:spPr>
          <a:xfrm>
            <a:off x="4280900" y="2528524"/>
            <a:ext cx="3654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-Properties:</a:t>
            </a:r>
            <a:r>
              <a:rPr lang="en-GB" dirty="0"/>
              <a:t> Ductility, Hardness, toughness, brittle</a:t>
            </a:r>
          </a:p>
          <a:p>
            <a:r>
              <a:rPr lang="en-GB" b="1" dirty="0"/>
              <a:t>-Structure</a:t>
            </a:r>
            <a:r>
              <a:rPr lang="en-GB" dirty="0"/>
              <a:t>: Crystal, carbon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D1830-C334-401E-8527-FA437AF8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27" y="3556574"/>
            <a:ext cx="3276428" cy="131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4B2F8-E574-44D2-BE5C-B37588266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14" y="912760"/>
            <a:ext cx="1958128" cy="1223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53B3B-A26F-4AA4-B826-C4872AA0D0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296" y="2441705"/>
            <a:ext cx="1476632" cy="147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BB507-421B-4964-ADA7-E2F4EFFD4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30" y="3379760"/>
            <a:ext cx="1246390" cy="187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06466-2621-410D-A09D-198E4BFB19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09" y="658343"/>
            <a:ext cx="2227305" cy="148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6D5F2C-7F78-4AD6-9CE4-4A9214D1C6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082" y="1017599"/>
            <a:ext cx="2320586" cy="1307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86A774-7311-40B7-869F-A60790CED9E8}"/>
              </a:ext>
            </a:extLst>
          </p:cNvPr>
          <p:cNvSpPr/>
          <p:nvPr/>
        </p:nvSpPr>
        <p:spPr>
          <a:xfrm>
            <a:off x="2241615" y="855026"/>
            <a:ext cx="1987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-Mild steel</a:t>
            </a:r>
            <a:r>
              <a:rPr lang="en-GB" dirty="0"/>
              <a:t>: </a:t>
            </a:r>
          </a:p>
          <a:p>
            <a:r>
              <a:rPr lang="en-GB" dirty="0"/>
              <a:t>-General engineering material</a:t>
            </a:r>
          </a:p>
          <a:p>
            <a:r>
              <a:rPr lang="en-GB" dirty="0"/>
              <a:t>-Steel frameworks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49030-B54B-4474-A83F-013010F66F45}"/>
              </a:ext>
            </a:extLst>
          </p:cNvPr>
          <p:cNvSpPr/>
          <p:nvPr/>
        </p:nvSpPr>
        <p:spPr>
          <a:xfrm>
            <a:off x="132383" y="2391779"/>
            <a:ext cx="252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-High carbon steel: </a:t>
            </a:r>
          </a:p>
          <a:p>
            <a:r>
              <a:rPr lang="en-GB" dirty="0"/>
              <a:t>Hand tools, chisels, plane blades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897ED-AF16-41DF-94D8-598A2F8A6624}"/>
              </a:ext>
            </a:extLst>
          </p:cNvPr>
          <p:cNvSpPr/>
          <p:nvPr/>
        </p:nvSpPr>
        <p:spPr>
          <a:xfrm>
            <a:off x="1586165" y="4545260"/>
            <a:ext cx="2540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-Cast and wrought iron</a:t>
            </a:r>
          </a:p>
          <a:p>
            <a:r>
              <a:rPr lang="en-GB" dirty="0"/>
              <a:t>-Garden gate</a:t>
            </a:r>
          </a:p>
        </p:txBody>
      </p:sp>
    </p:spTree>
    <p:extLst>
      <p:ext uri="{BB962C8B-B14F-4D97-AF65-F5344CB8AC3E}">
        <p14:creationId xmlns:p14="http://schemas.microsoft.com/office/powerpoint/2010/main" val="1386066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FE288-6FED-4F7A-A97C-031F7724EBAF}"/>
              </a:ext>
            </a:extLst>
          </p:cNvPr>
          <p:cNvSpPr txBox="1"/>
          <p:nvPr/>
        </p:nvSpPr>
        <p:spPr>
          <a:xfrm>
            <a:off x="2575225" y="144975"/>
            <a:ext cx="412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Non-Ferrous metal?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48AFF-1724-49F0-AE5F-2FD9D8164457}"/>
              </a:ext>
            </a:extLst>
          </p:cNvPr>
          <p:cNvSpPr/>
          <p:nvPr/>
        </p:nvSpPr>
        <p:spPr>
          <a:xfrm>
            <a:off x="6929274" y="91259"/>
            <a:ext cx="2161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/>
              <a:t>-Source:</a:t>
            </a:r>
            <a:r>
              <a:rPr lang="en-GB" dirty="0"/>
              <a:t> Ore…</a:t>
            </a:r>
          </a:p>
          <a:p>
            <a:r>
              <a:rPr lang="en-GB" dirty="0"/>
              <a:t>-copper-chalcopyrite</a:t>
            </a:r>
          </a:p>
          <a:p>
            <a:r>
              <a:rPr lang="en-GB" dirty="0"/>
              <a:t>-aluminium-bauxite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47B9E-6989-47F4-ADA4-F5C722137917}"/>
              </a:ext>
            </a:extLst>
          </p:cNvPr>
          <p:cNvSpPr/>
          <p:nvPr/>
        </p:nvSpPr>
        <p:spPr>
          <a:xfrm>
            <a:off x="2911840" y="720109"/>
            <a:ext cx="175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</a:t>
            </a:r>
            <a:r>
              <a:rPr lang="en-GB" b="1" dirty="0" err="1"/>
              <a:t>Oxidation</a:t>
            </a:r>
            <a:r>
              <a:rPr lang="en-GB" dirty="0" err="1"/>
              <a:t>,oxide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8A421-7F78-4441-97C4-0A8FE97EC545}"/>
              </a:ext>
            </a:extLst>
          </p:cNvPr>
          <p:cNvSpPr/>
          <p:nvPr/>
        </p:nvSpPr>
        <p:spPr>
          <a:xfrm>
            <a:off x="5861948" y="4920497"/>
            <a:ext cx="308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Stock</a:t>
            </a:r>
            <a:r>
              <a:rPr lang="en-GB" dirty="0"/>
              <a:t> </a:t>
            </a:r>
            <a:r>
              <a:rPr lang="en-GB" b="1" dirty="0"/>
              <a:t>forms:</a:t>
            </a:r>
            <a:r>
              <a:rPr lang="en-GB" dirty="0"/>
              <a:t> sheet, tube, ingot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FECB1-D001-4F14-B8C8-8BEA67B4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340" y="971550"/>
            <a:ext cx="969081" cy="162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475AA-D4D7-4A7D-97E0-07CFE5192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70" y="4156458"/>
            <a:ext cx="1639032" cy="109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358BD-0618-492A-A55C-1F4A24E14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06" y="2734022"/>
            <a:ext cx="1639032" cy="1149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2E04381-3321-42C0-8C5F-822EE7CB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420" y="2100117"/>
            <a:ext cx="1461821" cy="142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7A1E6-41C0-4A04-B576-FBA9725A8E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662" y="3896382"/>
            <a:ext cx="969081" cy="1318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REVISION CARDS - TITANIUM - PROPERTIES AND PRACTICAL APPLICATIONS">
            <a:extLst>
              <a:ext uri="{FF2B5EF4-FFF2-40B4-BE49-F238E27FC236}">
                <a16:creationId xmlns:a16="http://schemas.microsoft.com/office/drawing/2014/main" id="{7C600361-DE12-4AB5-8C4C-943CF41B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112" y="2326467"/>
            <a:ext cx="1979310" cy="22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357EC4-F3C3-40E9-93EE-AC6B85497E32}"/>
              </a:ext>
            </a:extLst>
          </p:cNvPr>
          <p:cNvSpPr/>
          <p:nvPr/>
        </p:nvSpPr>
        <p:spPr>
          <a:xfrm>
            <a:off x="1257517" y="1176787"/>
            <a:ext cx="2517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-Aluminium: </a:t>
            </a:r>
          </a:p>
          <a:p>
            <a:r>
              <a:rPr lang="en-GB" dirty="0"/>
              <a:t>-Ladder, drinks cans, </a:t>
            </a:r>
          </a:p>
          <a:p>
            <a:r>
              <a:rPr lang="en-GB" dirty="0"/>
              <a:t>food wrap.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CB550-74EE-4599-A30A-22D1AA9F92BF}"/>
              </a:ext>
            </a:extLst>
          </p:cNvPr>
          <p:cNvSpPr/>
          <p:nvPr/>
        </p:nvSpPr>
        <p:spPr>
          <a:xfrm>
            <a:off x="1838702" y="4609876"/>
            <a:ext cx="2210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-Copper: </a:t>
            </a:r>
          </a:p>
          <a:p>
            <a:r>
              <a:rPr lang="en-GB" b="1" dirty="0"/>
              <a:t>-</a:t>
            </a:r>
            <a:r>
              <a:rPr lang="en-GB" dirty="0"/>
              <a:t>Domestic pipes, wire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C7078-C744-427C-8565-AC80BBB16385}"/>
              </a:ext>
            </a:extLst>
          </p:cNvPr>
          <p:cNvSpPr/>
          <p:nvPr/>
        </p:nvSpPr>
        <p:spPr>
          <a:xfrm>
            <a:off x="1791004" y="2985740"/>
            <a:ext cx="1788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-Zinc:</a:t>
            </a:r>
          </a:p>
          <a:p>
            <a:r>
              <a:rPr lang="en-GB" b="1" dirty="0"/>
              <a:t>-</a:t>
            </a:r>
            <a:r>
              <a:rPr lang="en-GB" dirty="0"/>
              <a:t>Coating for steel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13D29-11BB-4296-9033-6C9B4876C08F}"/>
              </a:ext>
            </a:extLst>
          </p:cNvPr>
          <p:cNvSpPr/>
          <p:nvPr/>
        </p:nvSpPr>
        <p:spPr>
          <a:xfrm>
            <a:off x="2807289" y="2113607"/>
            <a:ext cx="1875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-Gold: </a:t>
            </a:r>
          </a:p>
          <a:p>
            <a:r>
              <a:rPr lang="en-GB" b="1" dirty="0"/>
              <a:t>-</a:t>
            </a:r>
            <a:r>
              <a:rPr lang="en-GB" dirty="0"/>
              <a:t>Jewellery, </a:t>
            </a:r>
          </a:p>
          <a:p>
            <a:r>
              <a:rPr lang="en-GB" dirty="0"/>
              <a:t>electrical contacts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99C07-547F-4600-8369-E664E5B90442}"/>
              </a:ext>
            </a:extLst>
          </p:cNvPr>
          <p:cNvSpPr/>
          <p:nvPr/>
        </p:nvSpPr>
        <p:spPr>
          <a:xfrm>
            <a:off x="2526291" y="3821064"/>
            <a:ext cx="2080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-Silver:</a:t>
            </a:r>
          </a:p>
          <a:p>
            <a:pPr algn="r"/>
            <a:r>
              <a:rPr lang="en-GB" b="1" dirty="0"/>
              <a:t>-</a:t>
            </a:r>
            <a:r>
              <a:rPr lang="en-GB" dirty="0"/>
              <a:t>High quality cutlery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CF0C3A-4B74-4EE0-885B-17E732C89257}"/>
              </a:ext>
            </a:extLst>
          </p:cNvPr>
          <p:cNvSpPr/>
          <p:nvPr/>
        </p:nvSpPr>
        <p:spPr>
          <a:xfrm>
            <a:off x="6929274" y="1524825"/>
            <a:ext cx="2161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-Titanium:</a:t>
            </a:r>
          </a:p>
          <a:p>
            <a:r>
              <a:rPr lang="en-GB" b="1" dirty="0"/>
              <a:t>-</a:t>
            </a:r>
            <a:r>
              <a:rPr lang="en-GB" dirty="0"/>
              <a:t>Surgical applications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26D6E3-C21F-4997-93A5-C9098231A3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730" y="646430"/>
            <a:ext cx="2154485" cy="115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78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2201C8-E2DA-41C7-88E0-AB5BD356C15C}"/>
              </a:ext>
            </a:extLst>
          </p:cNvPr>
          <p:cNvSpPr txBox="1"/>
          <p:nvPr/>
        </p:nvSpPr>
        <p:spPr>
          <a:xfrm>
            <a:off x="2672672" y="71702"/>
            <a:ext cx="34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Ferrous alloy?</a:t>
            </a: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FF3D9-795B-404E-992B-953D9DEB8C10}"/>
              </a:ext>
            </a:extLst>
          </p:cNvPr>
          <p:cNvSpPr/>
          <p:nvPr/>
        </p:nvSpPr>
        <p:spPr>
          <a:xfrm>
            <a:off x="2658864" y="30780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-High</a:t>
            </a:r>
            <a:r>
              <a:rPr lang="en-GB" dirty="0"/>
              <a:t> </a:t>
            </a:r>
            <a:r>
              <a:rPr lang="en-GB" b="1" dirty="0"/>
              <a:t>tensile</a:t>
            </a:r>
            <a:r>
              <a:rPr lang="en-GB" dirty="0"/>
              <a:t> </a:t>
            </a:r>
            <a:r>
              <a:rPr lang="en-GB" b="1" dirty="0"/>
              <a:t>steel </a:t>
            </a:r>
          </a:p>
          <a:p>
            <a:r>
              <a:rPr lang="en-GB" dirty="0"/>
              <a:t>(Nickel) </a:t>
            </a:r>
          </a:p>
          <a:p>
            <a:r>
              <a:rPr lang="en-GB" i="1" dirty="0"/>
              <a:t>Use: Car engine components.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EE30F-22DD-4F6A-A6E7-15C51B232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11" y="1056529"/>
            <a:ext cx="1980259" cy="144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900DA-4D81-4F2A-AD78-58B146F90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152" y="1620683"/>
            <a:ext cx="2181939" cy="174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32BC0-C53B-4CFF-8ABE-2E61C8023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10" y="3078049"/>
            <a:ext cx="2181939" cy="1011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C59CE-C37A-4091-9F57-B1B82F479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659" y="4115713"/>
            <a:ext cx="2350873" cy="1170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FC0CB2-4EAC-49E7-8E90-582036B7AFAD}"/>
              </a:ext>
            </a:extLst>
          </p:cNvPr>
          <p:cNvSpPr/>
          <p:nvPr/>
        </p:nvSpPr>
        <p:spPr>
          <a:xfrm>
            <a:off x="2422170" y="9651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-Stainless</a:t>
            </a:r>
            <a:r>
              <a:rPr lang="en-GB" dirty="0"/>
              <a:t> </a:t>
            </a:r>
            <a:r>
              <a:rPr lang="en-GB" b="1" dirty="0"/>
              <a:t>steel</a:t>
            </a:r>
          </a:p>
          <a:p>
            <a:r>
              <a:rPr lang="en-GB" dirty="0"/>
              <a:t>(chromium, nickel, magnesium) </a:t>
            </a:r>
          </a:p>
          <a:p>
            <a:r>
              <a:rPr lang="en-GB" i="1" dirty="0"/>
              <a:t>Uses: Sinks, cutlery.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B88C-1132-460C-9223-6D34735C3786}"/>
              </a:ext>
            </a:extLst>
          </p:cNvPr>
          <p:cNvSpPr/>
          <p:nvPr/>
        </p:nvSpPr>
        <p:spPr>
          <a:xfrm>
            <a:off x="3275668" y="20028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-High</a:t>
            </a:r>
            <a:r>
              <a:rPr lang="en-GB" dirty="0"/>
              <a:t> </a:t>
            </a:r>
            <a:r>
              <a:rPr lang="en-GB" b="1" dirty="0"/>
              <a:t>speed</a:t>
            </a:r>
            <a:r>
              <a:rPr lang="en-GB" dirty="0"/>
              <a:t> </a:t>
            </a:r>
            <a:r>
              <a:rPr lang="en-GB" b="1" dirty="0"/>
              <a:t>steel</a:t>
            </a:r>
            <a:r>
              <a:rPr lang="en-GB" dirty="0"/>
              <a:t> </a:t>
            </a:r>
          </a:p>
          <a:p>
            <a:r>
              <a:rPr lang="en-GB" dirty="0"/>
              <a:t>(tungsten, chromium, vanadium) </a:t>
            </a:r>
          </a:p>
          <a:p>
            <a:r>
              <a:rPr lang="en-GB" i="1" dirty="0"/>
              <a:t>Uses: Cutting tools, drills.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AFE0F-75DA-4F8E-B8F7-59F9F9965F5F}"/>
              </a:ext>
            </a:extLst>
          </p:cNvPr>
          <p:cNvSpPr/>
          <p:nvPr/>
        </p:nvSpPr>
        <p:spPr>
          <a:xfrm>
            <a:off x="1044812" y="4352360"/>
            <a:ext cx="5360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-Tool</a:t>
            </a:r>
            <a:r>
              <a:rPr lang="en-GB" dirty="0"/>
              <a:t> </a:t>
            </a:r>
            <a:r>
              <a:rPr lang="en-GB" b="1" dirty="0"/>
              <a:t>and</a:t>
            </a:r>
            <a:r>
              <a:rPr lang="en-GB" dirty="0"/>
              <a:t> </a:t>
            </a:r>
            <a:r>
              <a:rPr lang="en-GB" b="1" dirty="0"/>
              <a:t>die</a:t>
            </a:r>
            <a:r>
              <a:rPr lang="en-GB" dirty="0"/>
              <a:t> </a:t>
            </a:r>
            <a:r>
              <a:rPr lang="en-GB" b="1" dirty="0"/>
              <a:t>steel</a:t>
            </a:r>
            <a:r>
              <a:rPr lang="en-GB" dirty="0"/>
              <a:t> </a:t>
            </a:r>
          </a:p>
          <a:p>
            <a:r>
              <a:rPr lang="en-GB" dirty="0"/>
              <a:t>(Chromium, manganese) </a:t>
            </a:r>
          </a:p>
          <a:p>
            <a:r>
              <a:rPr lang="en-GB" i="1" dirty="0"/>
              <a:t>Uses: Press tools, extruder dies, blanking punches </a:t>
            </a:r>
          </a:p>
        </p:txBody>
      </p:sp>
    </p:spTree>
    <p:extLst>
      <p:ext uri="{BB962C8B-B14F-4D97-AF65-F5344CB8AC3E}">
        <p14:creationId xmlns:p14="http://schemas.microsoft.com/office/powerpoint/2010/main" val="359824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808A55-A1F1-4A87-A957-BD58992BFB0F}"/>
              </a:ext>
            </a:extLst>
          </p:cNvPr>
          <p:cNvSpPr/>
          <p:nvPr/>
        </p:nvSpPr>
        <p:spPr>
          <a:xfrm>
            <a:off x="3730647" y="4277546"/>
            <a:ext cx="301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-Nitinol</a:t>
            </a:r>
            <a:r>
              <a:rPr lang="en-GB" dirty="0"/>
              <a:t> (nickel, titanium) </a:t>
            </a:r>
          </a:p>
          <a:p>
            <a:r>
              <a:rPr lang="en-GB" i="1" dirty="0"/>
              <a:t>Uses: Smart metal alloys – muscle wires, springs.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DEC48-F244-4468-A087-741B9FF53481}"/>
              </a:ext>
            </a:extLst>
          </p:cNvPr>
          <p:cNvSpPr txBox="1"/>
          <p:nvPr/>
        </p:nvSpPr>
        <p:spPr>
          <a:xfrm>
            <a:off x="2643179" y="81750"/>
            <a:ext cx="400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Non-Ferrous alloy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D6094-D12F-48F6-A92E-84915C2F8B8C}"/>
              </a:ext>
            </a:extLst>
          </p:cNvPr>
          <p:cNvSpPr/>
          <p:nvPr/>
        </p:nvSpPr>
        <p:spPr>
          <a:xfrm>
            <a:off x="909360" y="909300"/>
            <a:ext cx="703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222"/>
                </a:solidFill>
              </a:rPr>
              <a:t>-Combination of </a:t>
            </a:r>
            <a:r>
              <a:rPr lang="en-US" sz="2000" b="1" u="sng" dirty="0">
                <a:solidFill>
                  <a:srgbClr val="222222"/>
                </a:solidFill>
              </a:rPr>
              <a:t>two or more non-ferrous</a:t>
            </a:r>
            <a:r>
              <a:rPr lang="en-US" sz="2000" dirty="0">
                <a:solidFill>
                  <a:srgbClr val="222222"/>
                </a:solidFill>
              </a:rPr>
              <a:t> metals</a:t>
            </a:r>
          </a:p>
          <a:p>
            <a:pPr algn="ctr"/>
            <a:r>
              <a:rPr lang="en-US" sz="2000" dirty="0">
                <a:solidFill>
                  <a:srgbClr val="222222"/>
                </a:solidFill>
              </a:rPr>
              <a:t>-Corrosion resistant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83F3F-F83A-44EB-BED3-70F5A9184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96" y="2594802"/>
            <a:ext cx="1411929" cy="141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8E4C8-781C-44E6-9D04-7AC9B9DBE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51" y="3940899"/>
            <a:ext cx="1098558" cy="1323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A5E33-93D3-426D-BA0A-B8B85B67A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450" y="3677240"/>
            <a:ext cx="2470799" cy="1502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96E66-CBB2-4CBB-8CB5-6AF689486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7" y="1672330"/>
            <a:ext cx="2033507" cy="1143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CCB5AC-B234-4D6C-A65D-CF7249B58289}"/>
              </a:ext>
            </a:extLst>
          </p:cNvPr>
          <p:cNvSpPr/>
          <p:nvPr/>
        </p:nvSpPr>
        <p:spPr>
          <a:xfrm>
            <a:off x="2748157" y="1810792"/>
            <a:ext cx="5545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-Duralumin</a:t>
            </a:r>
            <a:r>
              <a:rPr lang="en-GB" dirty="0"/>
              <a:t> (aluminium, copper, manganese, magnesium) </a:t>
            </a:r>
          </a:p>
          <a:p>
            <a:r>
              <a:rPr lang="en-GB" i="1" dirty="0"/>
              <a:t>Use: Structural aircraft components.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9201F-836D-4DDE-B740-FE81F3AF98B7}"/>
              </a:ext>
            </a:extLst>
          </p:cNvPr>
          <p:cNvSpPr/>
          <p:nvPr/>
        </p:nvSpPr>
        <p:spPr>
          <a:xfrm>
            <a:off x="4883647" y="2797988"/>
            <a:ext cx="451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-Brass</a:t>
            </a:r>
            <a:r>
              <a:rPr lang="en-GB" dirty="0"/>
              <a:t> (copper, zinc) </a:t>
            </a:r>
          </a:p>
          <a:p>
            <a:r>
              <a:rPr lang="en-GB" i="1" dirty="0"/>
              <a:t>Uses: Valves, taps, boat fittings, ornaments.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0F0D9-DB19-4DE5-BB14-72B62C408A7C}"/>
              </a:ext>
            </a:extLst>
          </p:cNvPr>
          <p:cNvSpPr/>
          <p:nvPr/>
        </p:nvSpPr>
        <p:spPr>
          <a:xfrm>
            <a:off x="239827" y="32341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-Bronze</a:t>
            </a:r>
            <a:r>
              <a:rPr lang="en-GB" dirty="0"/>
              <a:t> (copper, tin) </a:t>
            </a:r>
          </a:p>
          <a:p>
            <a:r>
              <a:rPr lang="en-GB" i="1" dirty="0"/>
              <a:t>Uses: Statues, coins, bearings.</a:t>
            </a:r>
          </a:p>
        </p:txBody>
      </p:sp>
    </p:spTree>
    <p:extLst>
      <p:ext uri="{BB962C8B-B14F-4D97-AF65-F5344CB8AC3E}">
        <p14:creationId xmlns:p14="http://schemas.microsoft.com/office/powerpoint/2010/main" val="66077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FE288-6FED-4F7A-A97C-031F7724EBAF}"/>
              </a:ext>
            </a:extLst>
          </p:cNvPr>
          <p:cNvSpPr txBox="1"/>
          <p:nvPr/>
        </p:nvSpPr>
        <p:spPr>
          <a:xfrm>
            <a:off x="2655591" y="102859"/>
            <a:ext cx="28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cermet?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58D78-8E02-4BEE-A3D1-9ABD1C5E026D}"/>
              </a:ext>
            </a:extLst>
          </p:cNvPr>
          <p:cNvSpPr/>
          <p:nvPr/>
        </p:nvSpPr>
        <p:spPr>
          <a:xfrm>
            <a:off x="160985" y="816559"/>
            <a:ext cx="37176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</a:rPr>
              <a:t>-Composite material 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r>
              <a:rPr lang="en-US" sz="2000" dirty="0">
                <a:solidFill>
                  <a:srgbClr val="222222"/>
                </a:solidFill>
              </a:rPr>
              <a:t>-</a:t>
            </a:r>
            <a:r>
              <a:rPr lang="en-US" sz="2000" b="1" u="sng" dirty="0">
                <a:solidFill>
                  <a:srgbClr val="222222"/>
                </a:solidFill>
              </a:rPr>
              <a:t>Ceramic</a:t>
            </a:r>
            <a:r>
              <a:rPr lang="en-US" sz="2000" dirty="0">
                <a:solidFill>
                  <a:srgbClr val="222222"/>
                </a:solidFill>
              </a:rPr>
              <a:t> (</a:t>
            </a:r>
            <a:r>
              <a:rPr lang="en-US" sz="2000" dirty="0" err="1">
                <a:solidFill>
                  <a:srgbClr val="222222"/>
                </a:solidFill>
              </a:rPr>
              <a:t>cer</a:t>
            </a:r>
            <a:r>
              <a:rPr lang="en-US" sz="2000" dirty="0">
                <a:solidFill>
                  <a:srgbClr val="222222"/>
                </a:solidFill>
              </a:rPr>
              <a:t>) + </a:t>
            </a:r>
            <a:r>
              <a:rPr lang="en-US" sz="2000" b="1" u="sng" dirty="0">
                <a:solidFill>
                  <a:srgbClr val="222222"/>
                </a:solidFill>
              </a:rPr>
              <a:t>metal</a:t>
            </a:r>
            <a:r>
              <a:rPr lang="en-US" sz="2000" dirty="0">
                <a:solidFill>
                  <a:srgbClr val="222222"/>
                </a:solidFill>
              </a:rPr>
              <a:t> (met)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r>
              <a:rPr lang="en-US" sz="2000" dirty="0">
                <a:solidFill>
                  <a:srgbClr val="222222"/>
                </a:solidFill>
              </a:rPr>
              <a:t>-Best properties of both materials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r>
              <a:rPr lang="en-US" sz="2000" dirty="0">
                <a:solidFill>
                  <a:srgbClr val="222222"/>
                </a:solidFill>
              </a:rPr>
              <a:t>-High temperature resistance and hardness of –ceramics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r>
              <a:rPr lang="en-US" sz="2000" dirty="0">
                <a:solidFill>
                  <a:srgbClr val="222222"/>
                </a:solidFill>
              </a:rPr>
              <a:t>-ability to undergo plastic deformation of metal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r>
              <a:rPr lang="en-US" sz="2000" b="1" dirty="0">
                <a:solidFill>
                  <a:srgbClr val="222222"/>
                </a:solidFill>
              </a:rPr>
              <a:t>Applications:</a:t>
            </a:r>
            <a:r>
              <a:rPr lang="en-US" sz="2000" dirty="0">
                <a:solidFill>
                  <a:srgbClr val="222222"/>
                </a:solidFill>
              </a:rPr>
              <a:t> Cutting tools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9AF5-F37B-494D-835E-C1AE2EF927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451" y="3192278"/>
            <a:ext cx="3019167" cy="201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DAC48-759D-471D-82D6-484DEFA1C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053" y="136444"/>
            <a:ext cx="2588962" cy="258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50126-E382-4518-92CF-DF66F7C4B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665" y="816559"/>
            <a:ext cx="2320787" cy="1908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605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D85961-A1F1-4509-814C-5A815E594F53}"/>
              </a:ext>
            </a:extLst>
          </p:cNvPr>
          <p:cNvGrpSpPr/>
          <p:nvPr/>
        </p:nvGrpSpPr>
        <p:grpSpPr>
          <a:xfrm>
            <a:off x="170821" y="1592530"/>
            <a:ext cx="8802357" cy="3416441"/>
            <a:chOff x="170821" y="1105317"/>
            <a:chExt cx="8013153" cy="29114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4D0D8-CCE5-4441-BAEB-F243CA6C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21" y="1105317"/>
              <a:ext cx="3938955" cy="29114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DA1181-6559-465A-9435-91BC5126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0598" y="1105318"/>
              <a:ext cx="3903376" cy="291140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3BAD1B-BFD9-45F6-9E45-38044418103D}"/>
              </a:ext>
            </a:extLst>
          </p:cNvPr>
          <p:cNvSpPr txBox="1"/>
          <p:nvPr/>
        </p:nvSpPr>
        <p:spPr>
          <a:xfrm>
            <a:off x="2655591" y="102859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resources are there to help me?</a:t>
            </a:r>
            <a:endParaRPr lang="en-GB" sz="2400" dirty="0"/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1F75A06A-3A39-4E8C-B0DA-4839F53B6FB9}"/>
              </a:ext>
            </a:extLst>
          </p:cNvPr>
          <p:cNvSpPr/>
          <p:nvPr/>
        </p:nvSpPr>
        <p:spPr>
          <a:xfrm>
            <a:off x="2655591" y="546244"/>
            <a:ext cx="5245241" cy="60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hlinkClick r:id="rId5"/>
              </a:rPr>
              <a:t>www.htdesigntech.com</a:t>
            </a:r>
            <a:r>
              <a:rPr lang="en-GB" b="1" dirty="0"/>
              <a:t> (password: </a:t>
            </a:r>
            <a:r>
              <a:rPr lang="en-GB" b="1" dirty="0" err="1"/>
              <a:t>htmember</a:t>
            </a:r>
            <a:r>
              <a:rPr lang="en-GB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58040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542F4-4D88-45BE-B9D3-93AAAF7AFE7A}"/>
              </a:ext>
            </a:extLst>
          </p:cNvPr>
          <p:cNvSpPr txBox="1">
            <a:spLocks/>
          </p:cNvSpPr>
          <p:nvPr/>
        </p:nvSpPr>
        <p:spPr>
          <a:xfrm>
            <a:off x="221188" y="1747524"/>
            <a:ext cx="2753124" cy="3825182"/>
          </a:xfrm>
          <a:prstGeom prst="roundRect">
            <a:avLst>
              <a:gd name="adj" fmla="val 303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Which categories are metals divided into?</a:t>
            </a:r>
          </a:p>
          <a:p>
            <a:r>
              <a:rPr lang="en-GB" sz="2000" dirty="0"/>
              <a:t>How many metals can you name?</a:t>
            </a:r>
          </a:p>
          <a:p>
            <a:r>
              <a:rPr lang="en-GB" sz="2000" dirty="0"/>
              <a:t>Can you suggest an application for each of the metals?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76DDF-E3B7-439E-8345-C0B951B305E9}"/>
              </a:ext>
            </a:extLst>
          </p:cNvPr>
          <p:cNvSpPr txBox="1"/>
          <p:nvPr/>
        </p:nvSpPr>
        <p:spPr>
          <a:xfrm>
            <a:off x="532686" y="943300"/>
            <a:ext cx="339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do you know about metals?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7DEFF57-4501-4988-969D-DD3A7466D060}"/>
              </a:ext>
            </a:extLst>
          </p:cNvPr>
          <p:cNvSpPr txBox="1">
            <a:spLocks/>
          </p:cNvSpPr>
          <p:nvPr/>
        </p:nvSpPr>
        <p:spPr>
          <a:xfrm>
            <a:off x="5357570" y="1747524"/>
            <a:ext cx="2753124" cy="3196265"/>
          </a:xfrm>
          <a:prstGeom prst="roundRect">
            <a:avLst>
              <a:gd name="adj" fmla="val 3038"/>
            </a:avLst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are the properties of metals?</a:t>
            </a:r>
          </a:p>
          <a:p>
            <a:r>
              <a:rPr lang="en-GB" sz="2000" dirty="0"/>
              <a:t>Why are metals selected for different applications?</a:t>
            </a:r>
          </a:p>
          <a:p>
            <a:r>
              <a:rPr lang="en-GB" sz="2000" dirty="0"/>
              <a:t>What factors influence the selection of metals?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E528F-761F-4E20-A06E-4C72CEE06BA0}"/>
              </a:ext>
            </a:extLst>
          </p:cNvPr>
          <p:cNvSpPr txBox="1"/>
          <p:nvPr/>
        </p:nvSpPr>
        <p:spPr>
          <a:xfrm>
            <a:off x="5357570" y="943300"/>
            <a:ext cx="275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are metals selected?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F8E96-E3BF-4DF9-9F69-7E60B84DF353}"/>
              </a:ext>
            </a:extLst>
          </p:cNvPr>
          <p:cNvSpPr/>
          <p:nvPr/>
        </p:nvSpPr>
        <p:spPr>
          <a:xfrm>
            <a:off x="444842" y="4526862"/>
            <a:ext cx="638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http://www.htrevisionzone.site/a_level_metals/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660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hlinkClick r:id="rId2"/>
            <a:extLst>
              <a:ext uri="{FF2B5EF4-FFF2-40B4-BE49-F238E27FC236}">
                <a16:creationId xmlns:a16="http://schemas.microsoft.com/office/drawing/2014/main" id="{1B67414A-928B-4DE1-936A-FF16D5EC647B}"/>
              </a:ext>
            </a:extLst>
          </p:cNvPr>
          <p:cNvSpPr/>
          <p:nvPr/>
        </p:nvSpPr>
        <p:spPr>
          <a:xfrm>
            <a:off x="211014" y="2550969"/>
            <a:ext cx="2793444" cy="106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Revision quiz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8DED7-1879-40DE-BDF0-F54FE0DF71A7}"/>
              </a:ext>
            </a:extLst>
          </p:cNvPr>
          <p:cNvSpPr txBox="1"/>
          <p:nvPr/>
        </p:nvSpPr>
        <p:spPr>
          <a:xfrm>
            <a:off x="3499652" y="223440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can I test my understanding?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18C46-5462-42F8-AD61-9AD51354FA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398" y="1033652"/>
            <a:ext cx="5258079" cy="3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0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61631" y="249494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08EA9-8F7B-4C64-B58F-457761991EE9}"/>
              </a:ext>
            </a:extLst>
          </p:cNvPr>
          <p:cNvSpPr txBox="1"/>
          <p:nvPr/>
        </p:nvSpPr>
        <p:spPr>
          <a:xfrm>
            <a:off x="2504166" y="4751902"/>
            <a:ext cx="384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STEEL (ZINC PLATED)</a:t>
            </a:r>
          </a:p>
        </p:txBody>
      </p:sp>
      <p:pic>
        <p:nvPicPr>
          <p:cNvPr id="1030" name="Picture 6" descr="Armco Crash Barrier | Armco Barriers | Armco Protection">
            <a:extLst>
              <a:ext uri="{FF2B5EF4-FFF2-40B4-BE49-F238E27FC236}">
                <a16:creationId xmlns:a16="http://schemas.microsoft.com/office/drawing/2014/main" id="{3EB37159-9187-4CD3-B480-30D513F7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724" y="1025828"/>
            <a:ext cx="4342670" cy="36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28" name="Picture 4" descr="Sealey ANV11 Anvil, 11kg: Amazon.co.uk: DIY &amp; Tools">
            <a:extLst>
              <a:ext uri="{FF2B5EF4-FFF2-40B4-BE49-F238E27FC236}">
                <a16:creationId xmlns:a16="http://schemas.microsoft.com/office/drawing/2014/main" id="{B937441B-6BCF-4C33-80E9-DAFE7191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126" y="1113791"/>
            <a:ext cx="4878474" cy="33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6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15196-6A8D-4485-B82F-DF6C0A983235}"/>
              </a:ext>
            </a:extLst>
          </p:cNvPr>
          <p:cNvSpPr txBox="1"/>
          <p:nvPr/>
        </p:nvSpPr>
        <p:spPr>
          <a:xfrm>
            <a:off x="3837473" y="4725737"/>
            <a:ext cx="156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CAST IRON</a:t>
            </a:r>
          </a:p>
        </p:txBody>
      </p:sp>
      <p:pic>
        <p:nvPicPr>
          <p:cNvPr id="1028" name="Picture 4" descr="Sealey ANV11 Anvil, 11kg: Amazon.co.uk: DIY &amp; Tools">
            <a:extLst>
              <a:ext uri="{FF2B5EF4-FFF2-40B4-BE49-F238E27FC236}">
                <a16:creationId xmlns:a16="http://schemas.microsoft.com/office/drawing/2014/main" id="{B937441B-6BCF-4C33-80E9-DAFE7191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126" y="1113791"/>
            <a:ext cx="4878474" cy="33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8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pic>
        <p:nvPicPr>
          <p:cNvPr id="1032" name="Picture 8" descr="Copper Pipe In Front Of A White Wall Stock Photo - Download Image Now -  iStock">
            <a:extLst>
              <a:ext uri="{FF2B5EF4-FFF2-40B4-BE49-F238E27FC236}">
                <a16:creationId xmlns:a16="http://schemas.microsoft.com/office/drawing/2014/main" id="{259A640F-E3F3-4897-B3F4-764917D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245" y="1125965"/>
            <a:ext cx="2478476" cy="36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2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2FDEA05-95B9-4415-A933-C99EB4F411A7}"/>
              </a:ext>
            </a:extLst>
          </p:cNvPr>
          <p:cNvSpPr txBox="1"/>
          <p:nvPr/>
        </p:nvSpPr>
        <p:spPr>
          <a:xfrm>
            <a:off x="2625055" y="231206"/>
            <a:ext cx="35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well did you do?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E9EF3-17DC-4AF5-BAE2-20B323B51239}"/>
              </a:ext>
            </a:extLst>
          </p:cNvPr>
          <p:cNvSpPr txBox="1"/>
          <p:nvPr/>
        </p:nvSpPr>
        <p:spPr>
          <a:xfrm>
            <a:off x="3786914" y="4825184"/>
            <a:ext cx="120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COPPER</a:t>
            </a:r>
          </a:p>
        </p:txBody>
      </p:sp>
      <p:pic>
        <p:nvPicPr>
          <p:cNvPr id="1032" name="Picture 8" descr="Copper Pipe In Front Of A White Wall Stock Photo - Download Image Now -  iStock">
            <a:extLst>
              <a:ext uri="{FF2B5EF4-FFF2-40B4-BE49-F238E27FC236}">
                <a16:creationId xmlns:a16="http://schemas.microsoft.com/office/drawing/2014/main" id="{259A640F-E3F3-4897-B3F4-764917D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245" y="1125965"/>
            <a:ext cx="2478476" cy="36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7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On-screen Show (4:3)</PresentationFormat>
  <Paragraphs>249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60</cp:revision>
  <dcterms:created xsi:type="dcterms:W3CDTF">2019-06-20T13:11:54Z</dcterms:created>
  <dcterms:modified xsi:type="dcterms:W3CDTF">2021-12-07T08:36:32Z</dcterms:modified>
</cp:coreProperties>
</file>