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85" r:id="rId2"/>
    <p:sldId id="382" r:id="rId3"/>
    <p:sldId id="276" r:id="rId4"/>
    <p:sldId id="305" r:id="rId5"/>
    <p:sldId id="310" r:id="rId6"/>
    <p:sldId id="308" r:id="rId7"/>
    <p:sldId id="281" r:id="rId8"/>
    <p:sldId id="312" r:id="rId9"/>
    <p:sldId id="297" r:id="rId10"/>
    <p:sldId id="313" r:id="rId11"/>
    <p:sldId id="298" r:id="rId12"/>
    <p:sldId id="314" r:id="rId13"/>
    <p:sldId id="300" r:id="rId14"/>
    <p:sldId id="302" r:id="rId15"/>
    <p:sldId id="309" r:id="rId16"/>
    <p:sldId id="31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981647"/>
    <a:srgbClr val="000000"/>
    <a:srgbClr val="FF99FF"/>
    <a:srgbClr val="CA56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064DE5-4934-45C3-A3CA-23E3692495E0}" v="728" dt="2021-12-09T07:09:27.3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89" autoAdjust="0"/>
    <p:restoredTop sz="96357" autoAdjust="0"/>
  </p:normalViewPr>
  <p:slideViewPr>
    <p:cSldViewPr snapToGrid="0">
      <p:cViewPr varScale="1">
        <p:scale>
          <a:sx n="111" d="100"/>
          <a:sy n="111" d="100"/>
        </p:scale>
        <p:origin x="154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en Hill" userId="8fe0d139-5496-4f6a-8181-845081540b32" providerId="ADAL" clId="{84064DE5-4934-45C3-A3CA-23E3692495E0}"/>
    <pc:docChg chg="addSld modSld sldOrd">
      <pc:chgData name="Stephen Hill" userId="8fe0d139-5496-4f6a-8181-845081540b32" providerId="ADAL" clId="{84064DE5-4934-45C3-A3CA-23E3692495E0}" dt="2021-12-09T07:09:07.184" v="834" actId="1076"/>
      <pc:docMkLst>
        <pc:docMk/>
      </pc:docMkLst>
      <pc:sldChg chg="ord">
        <pc:chgData name="Stephen Hill" userId="8fe0d139-5496-4f6a-8181-845081540b32" providerId="ADAL" clId="{84064DE5-4934-45C3-A3CA-23E3692495E0}" dt="2021-12-09T06:52:13.162" v="26"/>
        <pc:sldMkLst>
          <pc:docMk/>
          <pc:sldMk cId="3409296383" sldId="305"/>
        </pc:sldMkLst>
      </pc:sldChg>
      <pc:sldChg chg="ord">
        <pc:chgData name="Stephen Hill" userId="8fe0d139-5496-4f6a-8181-845081540b32" providerId="ADAL" clId="{84064DE5-4934-45C3-A3CA-23E3692495E0}" dt="2021-12-09T06:52:15.018" v="28"/>
        <pc:sldMkLst>
          <pc:docMk/>
          <pc:sldMk cId="943925525" sldId="310"/>
        </pc:sldMkLst>
      </pc:sldChg>
      <pc:sldChg chg="addSp modSp mod modAnim">
        <pc:chgData name="Stephen Hill" userId="8fe0d139-5496-4f6a-8181-845081540b32" providerId="ADAL" clId="{84064DE5-4934-45C3-A3CA-23E3692495E0}" dt="2021-12-09T06:59:25.935" v="295" actId="1076"/>
        <pc:sldMkLst>
          <pc:docMk/>
          <pc:sldMk cId="2249869077" sldId="312"/>
        </pc:sldMkLst>
        <pc:spChg chg="mod">
          <ac:chgData name="Stephen Hill" userId="8fe0d139-5496-4f6a-8181-845081540b32" providerId="ADAL" clId="{84064DE5-4934-45C3-A3CA-23E3692495E0}" dt="2021-12-09T06:58:03.116" v="217" actId="1076"/>
          <ac:spMkLst>
            <pc:docMk/>
            <pc:sldMk cId="2249869077" sldId="312"/>
            <ac:spMk id="7" creationId="{E9B6545C-9A01-48D1-B156-9AB9D3528989}"/>
          </ac:spMkLst>
        </pc:spChg>
        <pc:spChg chg="add mod">
          <ac:chgData name="Stephen Hill" userId="8fe0d139-5496-4f6a-8181-845081540b32" providerId="ADAL" clId="{84064DE5-4934-45C3-A3CA-23E3692495E0}" dt="2021-12-09T06:59:25.935" v="295" actId="1076"/>
          <ac:spMkLst>
            <pc:docMk/>
            <pc:sldMk cId="2249869077" sldId="312"/>
            <ac:spMk id="8" creationId="{81775F9A-60F5-422D-99C4-EE186C809A02}"/>
          </ac:spMkLst>
        </pc:spChg>
        <pc:picChg chg="mod">
          <ac:chgData name="Stephen Hill" userId="8fe0d139-5496-4f6a-8181-845081540b32" providerId="ADAL" clId="{84064DE5-4934-45C3-A3CA-23E3692495E0}" dt="2021-12-09T06:57:52.654" v="214" actId="1076"/>
          <ac:picMkLst>
            <pc:docMk/>
            <pc:sldMk cId="2249869077" sldId="312"/>
            <ac:picMk id="2" creationId="{3B69E214-D3CB-4F51-B599-FC858DB5A11B}"/>
          </ac:picMkLst>
        </pc:picChg>
        <pc:picChg chg="mod">
          <ac:chgData name="Stephen Hill" userId="8fe0d139-5496-4f6a-8181-845081540b32" providerId="ADAL" clId="{84064DE5-4934-45C3-A3CA-23E3692495E0}" dt="2021-12-09T06:57:46.374" v="211" actId="1076"/>
          <ac:picMkLst>
            <pc:docMk/>
            <pc:sldMk cId="2249869077" sldId="312"/>
            <ac:picMk id="3" creationId="{D28FF0E2-32D0-459A-8058-D82A1EDE9B88}"/>
          </ac:picMkLst>
        </pc:picChg>
        <pc:picChg chg="mod">
          <ac:chgData name="Stephen Hill" userId="8fe0d139-5496-4f6a-8181-845081540b32" providerId="ADAL" clId="{84064DE5-4934-45C3-A3CA-23E3692495E0}" dt="2021-12-09T06:57:49.487" v="213" actId="1076"/>
          <ac:picMkLst>
            <pc:docMk/>
            <pc:sldMk cId="2249869077" sldId="312"/>
            <ac:picMk id="4" creationId="{29FD73BA-F021-4474-8B0D-15C0D510256F}"/>
          </ac:picMkLst>
        </pc:picChg>
        <pc:picChg chg="mod">
          <ac:chgData name="Stephen Hill" userId="8fe0d139-5496-4f6a-8181-845081540b32" providerId="ADAL" clId="{84064DE5-4934-45C3-A3CA-23E3692495E0}" dt="2021-12-09T06:57:48.166" v="212" actId="1076"/>
          <ac:picMkLst>
            <pc:docMk/>
            <pc:sldMk cId="2249869077" sldId="312"/>
            <ac:picMk id="5" creationId="{21294A0A-0EC1-41F1-A28B-060739815B89}"/>
          </ac:picMkLst>
        </pc:picChg>
      </pc:sldChg>
      <pc:sldChg chg="addSp modSp mod modAnim">
        <pc:chgData name="Stephen Hill" userId="8fe0d139-5496-4f6a-8181-845081540b32" providerId="ADAL" clId="{84064DE5-4934-45C3-A3CA-23E3692495E0}" dt="2021-12-09T07:09:07.184" v="834" actId="1076"/>
        <pc:sldMkLst>
          <pc:docMk/>
          <pc:sldMk cId="819072928" sldId="313"/>
        </pc:sldMkLst>
        <pc:spChg chg="mod">
          <ac:chgData name="Stephen Hill" userId="8fe0d139-5496-4f6a-8181-845081540b32" providerId="ADAL" clId="{84064DE5-4934-45C3-A3CA-23E3692495E0}" dt="2021-12-09T07:08:46.018" v="827" actId="1076"/>
          <ac:spMkLst>
            <pc:docMk/>
            <pc:sldMk cId="819072928" sldId="313"/>
            <ac:spMk id="7" creationId="{E9B6545C-9A01-48D1-B156-9AB9D3528989}"/>
          </ac:spMkLst>
        </pc:spChg>
        <pc:spChg chg="add mod">
          <ac:chgData name="Stephen Hill" userId="8fe0d139-5496-4f6a-8181-845081540b32" providerId="ADAL" clId="{84064DE5-4934-45C3-A3CA-23E3692495E0}" dt="2021-12-09T07:09:07.184" v="834" actId="1076"/>
          <ac:spMkLst>
            <pc:docMk/>
            <pc:sldMk cId="819072928" sldId="313"/>
            <ac:spMk id="12" creationId="{37028E09-7E2B-4B6B-B213-6475E680D56E}"/>
          </ac:spMkLst>
        </pc:spChg>
        <pc:picChg chg="mod">
          <ac:chgData name="Stephen Hill" userId="8fe0d139-5496-4f6a-8181-845081540b32" providerId="ADAL" clId="{84064DE5-4934-45C3-A3CA-23E3692495E0}" dt="2021-12-09T07:08:58.427" v="832" actId="1076"/>
          <ac:picMkLst>
            <pc:docMk/>
            <pc:sldMk cId="819072928" sldId="313"/>
            <ac:picMk id="8" creationId="{F8B9AF40-349D-424A-81DA-DD17F6C16FB4}"/>
          </ac:picMkLst>
        </pc:picChg>
        <pc:picChg chg="mod">
          <ac:chgData name="Stephen Hill" userId="8fe0d139-5496-4f6a-8181-845081540b32" providerId="ADAL" clId="{84064DE5-4934-45C3-A3CA-23E3692495E0}" dt="2021-12-09T07:08:51.009" v="829" actId="1076"/>
          <ac:picMkLst>
            <pc:docMk/>
            <pc:sldMk cId="819072928" sldId="313"/>
            <ac:picMk id="9" creationId="{C903112D-5FF1-4504-85C5-29E97B34F2D9}"/>
          </ac:picMkLst>
        </pc:picChg>
        <pc:picChg chg="mod">
          <ac:chgData name="Stephen Hill" userId="8fe0d139-5496-4f6a-8181-845081540b32" providerId="ADAL" clId="{84064DE5-4934-45C3-A3CA-23E3692495E0}" dt="2021-12-09T07:08:53.013" v="830" actId="1076"/>
          <ac:picMkLst>
            <pc:docMk/>
            <pc:sldMk cId="819072928" sldId="313"/>
            <ac:picMk id="10" creationId="{C8860060-24AD-4A86-8495-A44420876073}"/>
          </ac:picMkLst>
        </pc:picChg>
        <pc:picChg chg="mod">
          <ac:chgData name="Stephen Hill" userId="8fe0d139-5496-4f6a-8181-845081540b32" providerId="ADAL" clId="{84064DE5-4934-45C3-A3CA-23E3692495E0}" dt="2021-12-09T07:09:03.387" v="833" actId="1076"/>
          <ac:picMkLst>
            <pc:docMk/>
            <pc:sldMk cId="819072928" sldId="313"/>
            <ac:picMk id="11" creationId="{B172C9F3-962E-4363-88A6-DD055C5008DD}"/>
          </ac:picMkLst>
        </pc:picChg>
      </pc:sldChg>
      <pc:sldChg chg="addSp modSp mod modAnim">
        <pc:chgData name="Stephen Hill" userId="8fe0d139-5496-4f6a-8181-845081540b32" providerId="ADAL" clId="{84064DE5-4934-45C3-A3CA-23E3692495E0}" dt="2021-12-09T07:06:22.306" v="810" actId="14100"/>
        <pc:sldMkLst>
          <pc:docMk/>
          <pc:sldMk cId="2407951508" sldId="314"/>
        </pc:sldMkLst>
        <pc:spChg chg="mod">
          <ac:chgData name="Stephen Hill" userId="8fe0d139-5496-4f6a-8181-845081540b32" providerId="ADAL" clId="{84064DE5-4934-45C3-A3CA-23E3692495E0}" dt="2021-12-09T07:05:20.306" v="710" actId="20577"/>
          <ac:spMkLst>
            <pc:docMk/>
            <pc:sldMk cId="2407951508" sldId="314"/>
            <ac:spMk id="7" creationId="{E9B6545C-9A01-48D1-B156-9AB9D3528989}"/>
          </ac:spMkLst>
        </pc:spChg>
        <pc:spChg chg="add mod">
          <ac:chgData name="Stephen Hill" userId="8fe0d139-5496-4f6a-8181-845081540b32" providerId="ADAL" clId="{84064DE5-4934-45C3-A3CA-23E3692495E0}" dt="2021-12-09T07:06:22.306" v="810" actId="14100"/>
          <ac:spMkLst>
            <pc:docMk/>
            <pc:sldMk cId="2407951508" sldId="314"/>
            <ac:spMk id="8" creationId="{36D82638-FDD0-4562-B1EC-9CF0E68A174A}"/>
          </ac:spMkLst>
        </pc:spChg>
        <pc:picChg chg="mod">
          <ac:chgData name="Stephen Hill" userId="8fe0d139-5496-4f6a-8181-845081540b32" providerId="ADAL" clId="{84064DE5-4934-45C3-A3CA-23E3692495E0}" dt="2021-12-09T07:05:07.628" v="704" actId="1076"/>
          <ac:picMkLst>
            <pc:docMk/>
            <pc:sldMk cId="2407951508" sldId="314"/>
            <ac:picMk id="12" creationId="{DF3580AD-7755-4538-A6BD-4A4350C8EDF2}"/>
          </ac:picMkLst>
        </pc:picChg>
        <pc:picChg chg="mod">
          <ac:chgData name="Stephen Hill" userId="8fe0d139-5496-4f6a-8181-845081540b32" providerId="ADAL" clId="{84064DE5-4934-45C3-A3CA-23E3692495E0}" dt="2021-12-09T07:05:11.479" v="706" actId="1076"/>
          <ac:picMkLst>
            <pc:docMk/>
            <pc:sldMk cId="2407951508" sldId="314"/>
            <ac:picMk id="13" creationId="{EFC0A620-6F4F-464D-84FB-799F145C73CA}"/>
          </ac:picMkLst>
        </pc:picChg>
        <pc:picChg chg="mod">
          <ac:chgData name="Stephen Hill" userId="8fe0d139-5496-4f6a-8181-845081540b32" providerId="ADAL" clId="{84064DE5-4934-45C3-A3CA-23E3692495E0}" dt="2021-12-09T07:05:13.899" v="707" actId="1076"/>
          <ac:picMkLst>
            <pc:docMk/>
            <pc:sldMk cId="2407951508" sldId="314"/>
            <ac:picMk id="14" creationId="{175FA029-C303-4B72-ACE0-160875651423}"/>
          </ac:picMkLst>
        </pc:picChg>
      </pc:sldChg>
      <pc:sldChg chg="modSp add mod ord">
        <pc:chgData name="Stephen Hill" userId="8fe0d139-5496-4f6a-8181-845081540b32" providerId="ADAL" clId="{84064DE5-4934-45C3-A3CA-23E3692495E0}" dt="2021-12-09T06:53:05.183" v="55" actId="1035"/>
        <pc:sldMkLst>
          <pc:docMk/>
          <pc:sldMk cId="3584710418" sldId="382"/>
        </pc:sldMkLst>
        <pc:spChg chg="mod">
          <ac:chgData name="Stephen Hill" userId="8fe0d139-5496-4f6a-8181-845081540b32" providerId="ADAL" clId="{84064DE5-4934-45C3-A3CA-23E3692495E0}" dt="2021-12-09T06:53:05.183" v="55" actId="1035"/>
          <ac:spMkLst>
            <pc:docMk/>
            <pc:sldMk cId="3584710418" sldId="382"/>
            <ac:spMk id="4" creationId="{BFD59399-03E9-4F2F-9D89-1FBA99C0244E}"/>
          </ac:spMkLst>
        </pc:spChg>
      </pc:sldChg>
      <pc:sldChg chg="modSp add mod ord">
        <pc:chgData name="Stephen Hill" userId="8fe0d139-5496-4f6a-8181-845081540b32" providerId="ADAL" clId="{84064DE5-4934-45C3-A3CA-23E3692495E0}" dt="2021-12-09T06:52:04.499" v="24" actId="20577"/>
        <pc:sldMkLst>
          <pc:docMk/>
          <pc:sldMk cId="3808425773" sldId="385"/>
        </pc:sldMkLst>
        <pc:spChg chg="mod">
          <ac:chgData name="Stephen Hill" userId="8fe0d139-5496-4f6a-8181-845081540b32" providerId="ADAL" clId="{84064DE5-4934-45C3-A3CA-23E3692495E0}" dt="2021-12-09T06:52:04.499" v="24" actId="20577"/>
          <ac:spMkLst>
            <pc:docMk/>
            <pc:sldMk cId="3808425773" sldId="385"/>
            <ac:spMk id="3" creationId="{6EC6B4A1-7141-4574-B909-B8BF38727AC5}"/>
          </ac:spMkLst>
        </pc:spChg>
      </pc:sldChg>
    </pc:docChg>
  </pc:docChgLst>
  <pc:docChgLst>
    <pc:chgData name="Mr S Hill" userId="8fe0d139-5496-4f6a-8181-845081540b32" providerId="ADAL" clId="{3DDEACAC-DAEA-483A-8171-5A2D2407B550}"/>
    <pc:docChg chg="delSld modSld">
      <pc:chgData name="Mr S Hill" userId="8fe0d139-5496-4f6a-8181-845081540b32" providerId="ADAL" clId="{3DDEACAC-DAEA-483A-8171-5A2D2407B550}" dt="2021-01-19T12:23:53.812" v="76" actId="20577"/>
      <pc:docMkLst>
        <pc:docMk/>
      </pc:docMkLst>
      <pc:sldChg chg="modSp mod">
        <pc:chgData name="Mr S Hill" userId="8fe0d139-5496-4f6a-8181-845081540b32" providerId="ADAL" clId="{3DDEACAC-DAEA-483A-8171-5A2D2407B550}" dt="2021-01-19T12:23:53.812" v="76" actId="20577"/>
        <pc:sldMkLst>
          <pc:docMk/>
          <pc:sldMk cId="1176575387" sldId="276"/>
        </pc:sldMkLst>
        <pc:spChg chg="mod">
          <ac:chgData name="Mr S Hill" userId="8fe0d139-5496-4f6a-8181-845081540b32" providerId="ADAL" clId="{3DDEACAC-DAEA-483A-8171-5A2D2407B550}" dt="2021-01-19T12:23:53.812" v="76" actId="20577"/>
          <ac:spMkLst>
            <pc:docMk/>
            <pc:sldMk cId="1176575387" sldId="276"/>
            <ac:spMk id="2" creationId="{00000000-0000-0000-0000-000000000000}"/>
          </ac:spMkLst>
        </pc:spChg>
      </pc:sldChg>
      <pc:sldChg chg="del">
        <pc:chgData name="Mr S Hill" userId="8fe0d139-5496-4f6a-8181-845081540b32" providerId="ADAL" clId="{3DDEACAC-DAEA-483A-8171-5A2D2407B550}" dt="2021-01-19T12:23:14.839" v="5" actId="47"/>
        <pc:sldMkLst>
          <pc:docMk/>
          <pc:sldMk cId="2176163137" sldId="278"/>
        </pc:sldMkLst>
      </pc:sldChg>
      <pc:sldChg chg="del">
        <pc:chgData name="Mr S Hill" userId="8fe0d139-5496-4f6a-8181-845081540b32" providerId="ADAL" clId="{3DDEACAC-DAEA-483A-8171-5A2D2407B550}" dt="2021-01-19T12:23:17" v="6" actId="47"/>
        <pc:sldMkLst>
          <pc:docMk/>
          <pc:sldMk cId="2309925771" sldId="279"/>
        </pc:sldMkLst>
      </pc:sldChg>
      <pc:sldChg chg="del">
        <pc:chgData name="Mr S Hill" userId="8fe0d139-5496-4f6a-8181-845081540b32" providerId="ADAL" clId="{3DDEACAC-DAEA-483A-8171-5A2D2407B550}" dt="2021-01-19T12:22:35.106" v="0" actId="47"/>
        <pc:sldMkLst>
          <pc:docMk/>
          <pc:sldMk cId="3621441372" sldId="295"/>
        </pc:sldMkLst>
      </pc:sldChg>
      <pc:sldChg chg="del">
        <pc:chgData name="Mr S Hill" userId="8fe0d139-5496-4f6a-8181-845081540b32" providerId="ADAL" clId="{3DDEACAC-DAEA-483A-8171-5A2D2407B550}" dt="2021-01-19T12:22:38.628" v="1" actId="47"/>
        <pc:sldMkLst>
          <pc:docMk/>
          <pc:sldMk cId="1958416523" sldId="296"/>
        </pc:sldMkLst>
      </pc:sldChg>
      <pc:sldChg chg="del">
        <pc:chgData name="Mr S Hill" userId="8fe0d139-5496-4f6a-8181-845081540b32" providerId="ADAL" clId="{3DDEACAC-DAEA-483A-8171-5A2D2407B550}" dt="2021-01-19T12:22:40.228" v="2" actId="47"/>
        <pc:sldMkLst>
          <pc:docMk/>
          <pc:sldMk cId="3053969564" sldId="299"/>
        </pc:sldMkLst>
      </pc:sldChg>
      <pc:sldChg chg="del">
        <pc:chgData name="Mr S Hill" userId="8fe0d139-5496-4f6a-8181-845081540b32" providerId="ADAL" clId="{3DDEACAC-DAEA-483A-8171-5A2D2407B550}" dt="2021-01-19T12:22:47.744" v="3" actId="47"/>
        <pc:sldMkLst>
          <pc:docMk/>
          <pc:sldMk cId="384987641" sldId="301"/>
        </pc:sldMkLst>
      </pc:sldChg>
      <pc:sldChg chg="del">
        <pc:chgData name="Mr S Hill" userId="8fe0d139-5496-4f6a-8181-845081540b32" providerId="ADAL" clId="{3DDEACAC-DAEA-483A-8171-5A2D2407B550}" dt="2021-01-19T12:22:54.454" v="4" actId="47"/>
        <pc:sldMkLst>
          <pc:docMk/>
          <pc:sldMk cId="597715490" sldId="30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B7A67-EB9A-47E0-B3A9-26315ECBC474}" type="datetimeFigureOut">
              <a:rPr lang="en-GB" smtClean="0"/>
              <a:t>09/12/2021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23054-0DE3-4B4C-92E0-A415A7889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493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3F612-C4FB-47DC-92A9-46F159BDF10E}" type="datetimeFigureOut">
              <a:rPr lang="en-GB" smtClean="0"/>
              <a:t>09/12/2021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E0D08-8119-41B9-8B80-C7618093A5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322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E0D08-8119-41B9-8B80-C7618093A52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669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E0D08-8119-41B9-8B80-C7618093A52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151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134631" y="180001"/>
            <a:ext cx="2430000" cy="584775"/>
          </a:xfrm>
          <a:prstGeom prst="roundRect">
            <a:avLst>
              <a:gd name="adj" fmla="val 10804"/>
            </a:avLst>
          </a:prstGeom>
          <a:solidFill>
            <a:srgbClr val="98164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3200" b="0" dirty="0">
                <a:solidFill>
                  <a:schemeClr val="bg1"/>
                </a:solidFill>
              </a:rPr>
              <a:t>Starter</a:t>
            </a:r>
          </a:p>
        </p:txBody>
      </p:sp>
    </p:spTree>
    <p:extLst>
      <p:ext uri="{BB962C8B-B14F-4D97-AF65-F5344CB8AC3E}">
        <p14:creationId xmlns:p14="http://schemas.microsoft.com/office/powerpoint/2010/main" val="501871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 &amp;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05000" y="529583"/>
            <a:ext cx="5888084" cy="613053"/>
          </a:xfrm>
          <a:prstGeom prst="round2SameRect">
            <a:avLst/>
          </a:prstGeom>
          <a:solidFill>
            <a:srgbClr val="981647"/>
          </a:solidFill>
          <a:ln>
            <a:solidFill>
              <a:srgbClr val="981647"/>
            </a:solidFill>
          </a:ln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3200" u="none" dirty="0">
                <a:solidFill>
                  <a:schemeClr val="bg1"/>
                </a:solidFill>
              </a:rPr>
              <a:t>Learning objectives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642412" y="529583"/>
            <a:ext cx="2096588" cy="613053"/>
          </a:xfrm>
          <a:prstGeom prst="round2SameRect">
            <a:avLst/>
          </a:prstGeom>
          <a:solidFill>
            <a:srgbClr val="981647"/>
          </a:solidFill>
          <a:ln>
            <a:solidFill>
              <a:srgbClr val="981647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GB" sz="3200" b="0" u="none" dirty="0">
                <a:solidFill>
                  <a:schemeClr val="bg1"/>
                </a:solidFill>
              </a:rPr>
              <a:t>Key words</a:t>
            </a:r>
            <a:r>
              <a:rPr lang="en-GB" sz="3200" b="0" u="none" dirty="0">
                <a:solidFill>
                  <a:srgbClr val="FFFFFF"/>
                </a:solidFill>
              </a:rPr>
              <a:t>:</a:t>
            </a: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405000" y="1034428"/>
            <a:ext cx="5888084" cy="2496537"/>
          </a:xfrm>
          <a:prstGeom prst="roundRect">
            <a:avLst>
              <a:gd name="adj" fmla="val 3038"/>
            </a:avLst>
          </a:prstGeom>
          <a:noFill/>
          <a:ln>
            <a:solidFill>
              <a:srgbClr val="981647"/>
            </a:solidFill>
          </a:ln>
        </p:spPr>
        <p:txBody>
          <a:bodyPr>
            <a:normAutofit/>
          </a:bodyPr>
          <a:lstStyle>
            <a:lvl1pPr marL="808038" indent="-711200" defTabSz="893763">
              <a:lnSpc>
                <a:spcPct val="15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q"/>
              <a:defRPr sz="2800" baseline="0">
                <a:solidFill>
                  <a:srgbClr val="981647"/>
                </a:solidFill>
              </a:defRPr>
            </a:lvl1pPr>
          </a:lstStyle>
          <a:p>
            <a:pPr lvl="0"/>
            <a:r>
              <a:rPr lang="en-US" dirty="0"/>
              <a:t>Click to add learning objective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642005" y="1149623"/>
            <a:ext cx="2096691" cy="3709987"/>
          </a:xfrm>
          <a:prstGeom prst="roundRect">
            <a:avLst>
              <a:gd name="adj" fmla="val 2214"/>
            </a:avLst>
          </a:prstGeom>
          <a:noFill/>
          <a:ln>
            <a:solidFill>
              <a:srgbClr val="981647"/>
            </a:solidFill>
          </a:ln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aseline="0">
                <a:solidFill>
                  <a:srgbClr val="981647"/>
                </a:solidFill>
              </a:defRPr>
            </a:lvl1pPr>
          </a:lstStyle>
          <a:p>
            <a:pPr lvl="0"/>
            <a:r>
              <a:rPr lang="en-US" dirty="0"/>
              <a:t>Click to add</a:t>
            </a:r>
          </a:p>
        </p:txBody>
      </p:sp>
    </p:spTree>
    <p:extLst>
      <p:ext uri="{BB962C8B-B14F-4D97-AF65-F5344CB8AC3E}">
        <p14:creationId xmlns:p14="http://schemas.microsoft.com/office/powerpoint/2010/main" val="4084729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la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34631" y="180001"/>
            <a:ext cx="2430000" cy="584775"/>
          </a:xfrm>
          <a:prstGeom prst="roundRect">
            <a:avLst>
              <a:gd name="adj" fmla="val 10804"/>
            </a:avLst>
          </a:prstGeom>
          <a:solidFill>
            <a:srgbClr val="98164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3200" b="0" dirty="0">
                <a:solidFill>
                  <a:schemeClr val="bg1"/>
                </a:solidFill>
              </a:rPr>
              <a:t>Explanation</a:t>
            </a:r>
          </a:p>
        </p:txBody>
      </p:sp>
    </p:spTree>
    <p:extLst>
      <p:ext uri="{BB962C8B-B14F-4D97-AF65-F5344CB8AC3E}">
        <p14:creationId xmlns:p14="http://schemas.microsoft.com/office/powerpoint/2010/main" val="3903630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cking Pro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34631" y="180001"/>
            <a:ext cx="3283448" cy="595612"/>
          </a:xfrm>
          <a:prstGeom prst="roundRect">
            <a:avLst>
              <a:gd name="adj" fmla="val 10804"/>
            </a:avLst>
          </a:prstGeom>
          <a:solidFill>
            <a:srgbClr val="98164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3200" b="0" dirty="0">
                <a:solidFill>
                  <a:schemeClr val="bg1"/>
                </a:solidFill>
              </a:rPr>
              <a:t>Checking Progress</a:t>
            </a:r>
          </a:p>
        </p:txBody>
      </p:sp>
    </p:spTree>
    <p:extLst>
      <p:ext uri="{BB962C8B-B14F-4D97-AF65-F5344CB8AC3E}">
        <p14:creationId xmlns:p14="http://schemas.microsoft.com/office/powerpoint/2010/main" val="314427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body r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5390708" y="193519"/>
            <a:ext cx="3620487" cy="4524306"/>
            <a:chOff x="7264883" y="832281"/>
            <a:chExt cx="4594255" cy="5130135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7264883" y="832281"/>
              <a:ext cx="4594255" cy="663075"/>
            </a:xfrm>
            <a:prstGeom prst="rect">
              <a:avLst/>
            </a:prstGeom>
            <a:solidFill>
              <a:srgbClr val="981647"/>
            </a:solidFill>
            <a:ln>
              <a:solidFill>
                <a:srgbClr val="981647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91435" tIns="45718" rIns="91435" bIns="45718">
              <a:spAutoFit/>
            </a:bodyPr>
            <a:lstStyle/>
            <a:p>
              <a:pPr algn="ctr">
                <a:defRPr/>
              </a:pPr>
              <a:r>
                <a:rPr lang="en-GB" sz="3200" b="1" u="none" dirty="0">
                  <a:solidFill>
                    <a:schemeClr val="bg1"/>
                  </a:solidFill>
                  <a:latin typeface="+mn-lt"/>
                </a:rPr>
                <a:t>Rules</a:t>
              </a:r>
            </a:p>
          </p:txBody>
        </p:sp>
        <p:sp>
          <p:nvSpPr>
            <p:cNvPr id="8" name="TextBox 7"/>
            <p:cNvSpPr txBox="1"/>
            <p:nvPr userDrawn="1"/>
          </p:nvSpPr>
          <p:spPr>
            <a:xfrm>
              <a:off x="7264883" y="1495356"/>
              <a:ext cx="4594255" cy="4467060"/>
            </a:xfrm>
            <a:prstGeom prst="rect">
              <a:avLst/>
            </a:prstGeom>
            <a:noFill/>
            <a:ln>
              <a:solidFill>
                <a:srgbClr val="981647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91435" tIns="45718" rIns="91435" bIns="45718">
              <a:spAutoFit/>
            </a:bodyPr>
            <a:lstStyle/>
            <a:p>
              <a:pPr marL="630238" indent="-447675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en-GB" sz="2400" b="1" dirty="0">
                  <a:solidFill>
                    <a:srgbClr val="981647"/>
                  </a:solidFill>
                  <a:latin typeface="+mn-lt"/>
                  <a:cs typeface="Calibri"/>
                </a:rPr>
                <a:t>Everyone is silent.</a:t>
              </a:r>
            </a:p>
            <a:p>
              <a:pPr marL="630238" indent="-447675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en-GB" sz="2400" b="1" dirty="0">
                  <a:solidFill>
                    <a:srgbClr val="981647"/>
                  </a:solidFill>
                  <a:latin typeface="+mn-lt"/>
                  <a:cs typeface="Calibri"/>
                </a:rPr>
                <a:t>Everyone is reading.</a:t>
              </a:r>
            </a:p>
            <a:p>
              <a:pPr marL="630238" indent="-447675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en-GB" sz="2400" b="1" dirty="0">
                  <a:solidFill>
                    <a:srgbClr val="981647"/>
                  </a:solidFill>
                  <a:latin typeface="+mn-lt"/>
                  <a:cs typeface="Calibri"/>
                </a:rPr>
                <a:t>Everyone notes down new/ unfamiliar words.</a:t>
              </a:r>
            </a:p>
            <a:p>
              <a:pPr marL="630238" indent="-447675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en-GB" sz="2400" b="1" dirty="0">
                  <a:solidFill>
                    <a:srgbClr val="981647"/>
                  </a:solidFill>
                  <a:latin typeface="+mn-lt"/>
                  <a:cs typeface="Calibri"/>
                </a:rPr>
                <a:t>Everyone tries </a:t>
              </a:r>
              <a:r>
                <a:rPr lang="en-GB" sz="2400" b="1" u="sng" dirty="0">
                  <a:solidFill>
                    <a:srgbClr val="981647"/>
                  </a:solidFill>
                  <a:latin typeface="+mn-lt"/>
                  <a:cs typeface="Calibri"/>
                </a:rPr>
                <a:t>without help</a:t>
              </a:r>
              <a:r>
                <a:rPr lang="en-GB" sz="2400" b="1" dirty="0">
                  <a:solidFill>
                    <a:srgbClr val="981647"/>
                  </a:solidFill>
                  <a:latin typeface="+mn-lt"/>
                  <a:cs typeface="Calibri"/>
                </a:rPr>
                <a:t>.</a:t>
              </a: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34630" y="180001"/>
            <a:ext cx="3181161" cy="570043"/>
          </a:xfrm>
          <a:prstGeom prst="roundRect">
            <a:avLst>
              <a:gd name="adj" fmla="val 10804"/>
            </a:avLst>
          </a:prstGeom>
          <a:solidFill>
            <a:srgbClr val="98164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3200" b="0" dirty="0">
                <a:solidFill>
                  <a:schemeClr val="bg1"/>
                </a:solidFill>
              </a:rPr>
              <a:t>Everybody reads</a:t>
            </a:r>
          </a:p>
        </p:txBody>
      </p:sp>
    </p:spTree>
    <p:extLst>
      <p:ext uri="{BB962C8B-B14F-4D97-AF65-F5344CB8AC3E}">
        <p14:creationId xmlns:p14="http://schemas.microsoft.com/office/powerpoint/2010/main" val="2663118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34631" y="180001"/>
            <a:ext cx="2430000" cy="584775"/>
          </a:xfrm>
          <a:prstGeom prst="roundRect">
            <a:avLst>
              <a:gd name="adj" fmla="val 10804"/>
            </a:avLst>
          </a:prstGeom>
          <a:solidFill>
            <a:srgbClr val="98164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3200" b="0" dirty="0">
                <a:solidFill>
                  <a:schemeClr val="bg1"/>
                </a:solidFill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2684709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&amp; s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5680816" y="184997"/>
            <a:ext cx="3279236" cy="4538495"/>
            <a:chOff x="7228776" y="832281"/>
            <a:chExt cx="4630362" cy="5146222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7264883" y="832281"/>
              <a:ext cx="4594255" cy="663075"/>
            </a:xfrm>
            <a:prstGeom prst="rect">
              <a:avLst/>
            </a:prstGeom>
            <a:solidFill>
              <a:srgbClr val="981647"/>
            </a:solidFill>
            <a:ln>
              <a:solidFill>
                <a:srgbClr val="981647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91435" tIns="45718" rIns="91435" bIns="45718">
              <a:spAutoFit/>
            </a:bodyPr>
            <a:lstStyle/>
            <a:p>
              <a:pPr algn="ctr">
                <a:defRPr/>
              </a:pPr>
              <a:r>
                <a:rPr lang="en-GB" sz="3200" b="1" u="none" dirty="0">
                  <a:solidFill>
                    <a:schemeClr val="bg1"/>
                  </a:solidFill>
                  <a:latin typeface="+mn-lt"/>
                </a:rPr>
                <a:t>Expectations</a:t>
              </a:r>
            </a:p>
          </p:txBody>
        </p:sp>
        <p:sp>
          <p:nvSpPr>
            <p:cNvPr id="8" name="TextBox 7"/>
            <p:cNvSpPr txBox="1"/>
            <p:nvPr userDrawn="1"/>
          </p:nvSpPr>
          <p:spPr>
            <a:xfrm>
              <a:off x="7228776" y="2139625"/>
              <a:ext cx="4594255" cy="3838878"/>
            </a:xfrm>
            <a:prstGeom prst="rect">
              <a:avLst/>
            </a:prstGeom>
            <a:noFill/>
            <a:ln>
              <a:solidFill>
                <a:srgbClr val="981647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91435" tIns="45718" rIns="91435" bIns="45718" anchor="ctr">
              <a:spAutoFit/>
            </a:bodyPr>
            <a:lstStyle/>
            <a:p>
              <a:pPr marL="639763" indent="-457200" algn="l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en-GB" sz="2400" b="1" dirty="0">
                  <a:solidFill>
                    <a:srgbClr val="981647"/>
                  </a:solidFill>
                  <a:latin typeface="+mn-lt"/>
                  <a:cs typeface="Calibri" panose="020F0502020204030204" pitchFamily="34" charset="0"/>
                </a:rPr>
                <a:t>All equipment away</a:t>
              </a:r>
            </a:p>
            <a:p>
              <a:pPr marL="639763" indent="-457200" algn="l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en-GB" sz="2400" b="1" dirty="0">
                  <a:solidFill>
                    <a:srgbClr val="981647"/>
                  </a:solidFill>
                  <a:latin typeface="+mn-lt"/>
                  <a:cs typeface="Calibri" panose="020F0502020204030204" pitchFamily="34" charset="0"/>
                </a:rPr>
                <a:t>All rubbish in the bin </a:t>
              </a:r>
            </a:p>
            <a:p>
              <a:pPr marL="639763" indent="-457200" algn="l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en-GB" sz="2400" b="1" dirty="0">
                  <a:solidFill>
                    <a:srgbClr val="981647"/>
                  </a:solidFill>
                  <a:latin typeface="+mn-lt"/>
                  <a:cs typeface="Calibri" panose="020F0502020204030204" pitchFamily="34" charset="0"/>
                </a:rPr>
                <a:t>Everybody leaves in a calm manner. </a:t>
              </a:r>
            </a:p>
          </p:txBody>
        </p:sp>
      </p:grpSp>
      <p:sp>
        <p:nvSpPr>
          <p:cNvPr id="9" name="TextBox 8"/>
          <p:cNvSpPr txBox="1"/>
          <p:nvPr userDrawn="1"/>
        </p:nvSpPr>
        <p:spPr>
          <a:xfrm>
            <a:off x="134631" y="180001"/>
            <a:ext cx="2430000" cy="584775"/>
          </a:xfrm>
          <a:prstGeom prst="roundRect">
            <a:avLst>
              <a:gd name="adj" fmla="val 10804"/>
            </a:avLst>
          </a:prstGeom>
          <a:solidFill>
            <a:srgbClr val="98164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3200" b="0" dirty="0">
                <a:solidFill>
                  <a:schemeClr val="bg1"/>
                </a:solidFill>
              </a:rPr>
              <a:t>End &amp; send</a:t>
            </a:r>
          </a:p>
        </p:txBody>
      </p:sp>
    </p:spTree>
    <p:extLst>
      <p:ext uri="{BB962C8B-B14F-4D97-AF65-F5344CB8AC3E}">
        <p14:creationId xmlns:p14="http://schemas.microsoft.com/office/powerpoint/2010/main" val="343538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4889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58EC2-9EE0-48F0-BC9C-26F55ECACD09}" type="datetimeFigureOut">
              <a:rPr lang="en-GB" smtClean="0"/>
              <a:t>09/12/2021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9E135-D06A-47AC-A21D-5F0E8AB44E98}" type="slidenum">
              <a:rPr lang="en-GB" smtClean="0"/>
              <a:t>‹#›</a:t>
            </a:fld>
            <a:endParaRPr lang="en-GB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5378244"/>
            <a:ext cx="9144001" cy="1299757"/>
            <a:chOff x="390564" y="5192031"/>
            <a:chExt cx="12192001" cy="1299757"/>
          </a:xfrm>
        </p:grpSpPr>
        <p:pic>
          <p:nvPicPr>
            <p:cNvPr id="7" name="Picture 3"/>
            <p:cNvPicPr>
              <a:picLocks noChangeAspect="1" noChangeArrowheads="1"/>
            </p:cNvPicPr>
            <p:nvPr userDrawn="1"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0564" y="5192035"/>
              <a:ext cx="1320670" cy="12997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 userDrawn="1"/>
          </p:nvSpPr>
          <p:spPr>
            <a:xfrm>
              <a:off x="1711234" y="5653696"/>
              <a:ext cx="10871331" cy="838091"/>
            </a:xfrm>
            <a:prstGeom prst="rect">
              <a:avLst/>
            </a:prstGeom>
            <a:solidFill>
              <a:srgbClr val="981647"/>
            </a:solidFill>
          </p:spPr>
          <p:txBody>
            <a:bodyPr wrap="square" rtlCol="0">
              <a:normAutofit fontScale="85000" lnSpcReduction="20000"/>
            </a:bodyPr>
            <a:lstStyle/>
            <a:p>
              <a:pPr marL="800100" lvl="1" indent="-342900">
                <a:buSzPct val="90000"/>
                <a:buFont typeface="Wingdings" panose="05000000000000000000" pitchFamily="2" charset="2"/>
                <a:buChar char="q"/>
              </a:pPr>
              <a:r>
                <a:rPr lang="en-GB" sz="2400" dirty="0">
                  <a:solidFill>
                    <a:schemeClr val="bg1"/>
                  </a:solidFill>
                </a:rPr>
                <a:t>How are manufacturing organisations set up?</a:t>
              </a:r>
            </a:p>
            <a:p>
              <a:pPr marL="800100" lvl="1" indent="-342900">
                <a:buSzPct val="90000"/>
                <a:buFont typeface="Wingdings" panose="05000000000000000000" pitchFamily="2" charset="2"/>
                <a:buChar char="q"/>
              </a:pPr>
              <a:r>
                <a:rPr lang="en-GB" sz="2400" dirty="0">
                  <a:solidFill>
                    <a:schemeClr val="bg1"/>
                  </a:solidFill>
                </a:rPr>
                <a:t>How are supply chains used?</a:t>
              </a:r>
            </a:p>
            <a:p>
              <a:pPr marL="800100" lvl="1" indent="-342900">
                <a:buSzPct val="90000"/>
                <a:buFont typeface="Wingdings" panose="05000000000000000000" pitchFamily="2" charset="2"/>
                <a:buChar char="q"/>
              </a:pPr>
              <a:r>
                <a:rPr lang="en-GB" sz="2400" dirty="0">
                  <a:solidFill>
                    <a:schemeClr val="bg1"/>
                  </a:solidFill>
                </a:rPr>
                <a:t>What are the scales of production?</a:t>
              </a:r>
            </a:p>
            <a:p>
              <a:pPr marL="800100" lvl="1" indent="-342900">
                <a:buSzPct val="90000"/>
                <a:buFont typeface="Wingdings" panose="05000000000000000000" pitchFamily="2" charset="2"/>
                <a:buChar char="q"/>
              </a:pPr>
              <a:endParaRPr lang="en-GB" sz="2400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1711233" y="5192031"/>
              <a:ext cx="10871331" cy="461665"/>
            </a:xfrm>
            <a:prstGeom prst="rect">
              <a:avLst/>
            </a:prstGeom>
            <a:solidFill>
              <a:srgbClr val="981647"/>
            </a:solidFill>
          </p:spPr>
          <p:txBody>
            <a:bodyPr wrap="square" rtlCol="0">
              <a:noAutofit/>
            </a:bodyPr>
            <a:lstStyle/>
            <a:p>
              <a:pPr lvl="0"/>
              <a:r>
                <a:rPr lang="en-GB" sz="2000" dirty="0">
                  <a:solidFill>
                    <a:schemeClr val="bg1"/>
                  </a:solidFill>
                </a:rPr>
                <a:t>Learning objectives: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780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7" r:id="rId6"/>
    <p:sldLayoutId id="2147483656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hyperlink" Target="http://www.google.co.uk/url?sa=i&amp;rct=j&amp;q=&amp;esrc=s&amp;source=images&amp;cd=&amp;cad=rja&amp;uact=8&amp;ved=0ahUKEwjfhpmXsY3UAhVHuRQKHUezD-EQjRwIBw&amp;url=http://www.wisegeek.com/what-is-mass-production.htm&amp;psig=AFQjCNFID_FaeCrd0lZ3OE4wzVbuye6BBw&amp;ust=1495882088627155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google.co.uk/url?sa=i&amp;rct=j&amp;q=&amp;esrc=s&amp;source=images&amp;cd=&amp;cad=rja&amp;uact=8&amp;ved=0ahUKEwirwaGvsY3UAhWEbRQKHW54BTcQjRwIBw&amp;url=https://www.dreamstime.com/royalty-free-stock-photography-electronic-image718177&amp;psig=AFQjCNFID_FaeCrd0lZ3OE4wzVbuye6BBw&amp;ust=1495882088627155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s://www.google.co.uk/url?sa=i&amp;rct=j&amp;q=&amp;esrc=s&amp;source=images&amp;cd=&amp;cad=rja&amp;uact=8&amp;ved=0ahUKEwit6fejsY3UAhWL6xQKHSEbCAEQjRwIBw&amp;url=https://www.britannica.com/technology/mass-production&amp;psig=AFQjCNFID_FaeCrd0lZ3OE4wzVbuye6BBw&amp;ust=149588208862715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0ahUKEwjXp7W1hrvXAhXQ5qQKHSUQAVUQjRwIBw&amp;url=http://www.telegraph.co.uk/news/health/news/11789187/Infected-tap-water-in-Lancashire-must-be-boiled-authorities-say.html&amp;psig=AOvVaw13Mq194HLiMV0ggbIIhfcE&amp;ust=1510645286489949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google.co.uk/url?sa=i&amp;rct=j&amp;q=&amp;esrc=s&amp;source=images&amp;cd=&amp;cad=rja&amp;uact=8&amp;ved=0ahUKEwjXp7W1hrvXAhXQ5qQKHSUQAVUQjRwIBw&amp;url=http://www.telegraph.co.uk/news/health/news/11789187/Infected-tap-water-in-Lancashire-must-be-boiled-authorities-say.html&amp;psig=AOvVaw13Mq194HLiMV0ggbIIhfcE&amp;ust=1510645286489949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htrevisionzone.site/l2_engineering_scales_of_production/index.html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.uk/url?sa=i&amp;rct=j&amp;q=&amp;esrc=s&amp;source=images&amp;cd=&amp;cad=rja&amp;uact=8&amp;ved=0ahUKEwjXp7W1hrvXAhXQ5qQKHSUQAVUQjRwIBw&amp;url=http://www.telegraph.co.uk/news/health/news/11789187/Infected-tap-water-in-Lancashire-must-be-boiled-authorities-say.html&amp;psig=AOvVaw13Mq194HLiMV0ggbIIhfcE&amp;ust=1510645286489949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.uk/url?sa=i&amp;rct=j&amp;q=&amp;esrc=s&amp;source=images&amp;cd=&amp;cad=rja&amp;uact=8&amp;ved=0ahUKEwjXp7W1hrvXAhXQ5qQKHSUQAVUQjRwIBw&amp;url=http://www.telegraph.co.uk/news/health/news/11789187/Infected-tap-water-in-Lancashire-must-be-boiled-authorities-say.html&amp;psig=AOvVaw13Mq194HLiMV0ggbIIhfcE&amp;ust=1510645286489949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co.uk/url?sa=i&amp;rct=j&amp;q=&amp;esrc=s&amp;source=images&amp;cd=&amp;cad=rja&amp;uact=8&amp;ved=0ahUKEwiUoOT4r43UAhXHXRQKHTD2D1EQjRwIBw&amp;url=http://www.technologystudent.com/joints/revcard_oneoff1.html&amp;psig=AFQjCNHpjbNZpGOnzKMrb2HFnTeZQOGlAQ&amp;ust=1495881756035521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://www.google.co.uk/url?sa=i&amp;rct=j&amp;q=&amp;esrc=s&amp;source=images&amp;cd=&amp;cad=rja&amp;uact=8&amp;ved=0ahUKEwja6uOAsI3UAhUBtRQKHYOVCpMQjRwIBw&amp;url=http://www.technologystudent.com/joints/revcard_oneoff1.html&amp;psig=AFQjCNHpjbNZpGOnzKMrb2HFnTeZQOGlAQ&amp;ust=149588175603552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.uk/url?sa=i&amp;rct=j&amp;q=&amp;esrc=s&amp;source=images&amp;cd=&amp;cad=rja&amp;uact=8&amp;ved=0ahUKEwjH3sKvsI3UAhUMkRQKHd3JDZMQjRwIBw&amp;url=http://www.technologystudent.com/joints/rev_batch1.html&amp;psig=AFQjCNGQsn8t8nlMVCWzmqhwvdm0I_nRpw&amp;ust=1495881840179910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A4C328-76BF-4F9E-BC97-74E6EDBC07A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EC6B4A1-7141-4574-B909-B8BF38727AC5}"/>
              </a:ext>
            </a:extLst>
          </p:cNvPr>
          <p:cNvSpPr/>
          <p:nvPr/>
        </p:nvSpPr>
        <p:spPr>
          <a:xfrm>
            <a:off x="200967" y="231109"/>
            <a:ext cx="8711921" cy="209005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SCALES OF PRODUCTION</a:t>
            </a:r>
          </a:p>
        </p:txBody>
      </p:sp>
    </p:spTree>
    <p:extLst>
      <p:ext uri="{BB962C8B-B14F-4D97-AF65-F5344CB8AC3E}">
        <p14:creationId xmlns:p14="http://schemas.microsoft.com/office/powerpoint/2010/main" val="3808425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5064236-E904-4D0C-82B1-627DE5FA4EC7}"/>
              </a:ext>
            </a:extLst>
          </p:cNvPr>
          <p:cNvSpPr txBox="1"/>
          <p:nvPr/>
        </p:nvSpPr>
        <p:spPr>
          <a:xfrm>
            <a:off x="2662332" y="84799"/>
            <a:ext cx="6063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What types of process are appropriate for batch production?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B6545C-9A01-48D1-B156-9AB9D3528989}"/>
              </a:ext>
            </a:extLst>
          </p:cNvPr>
          <p:cNvSpPr txBox="1"/>
          <p:nvPr/>
        </p:nvSpPr>
        <p:spPr>
          <a:xfrm>
            <a:off x="269813" y="1127208"/>
            <a:ext cx="2671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-CAM Machines</a:t>
            </a:r>
          </a:p>
          <a:p>
            <a:r>
              <a:rPr lang="en-GB" sz="2400" b="1" dirty="0"/>
              <a:t>-Laser cutting</a:t>
            </a:r>
          </a:p>
          <a:p>
            <a:r>
              <a:rPr lang="en-GB" sz="2400" b="1" dirty="0"/>
              <a:t>-CNC Turning</a:t>
            </a:r>
          </a:p>
          <a:p>
            <a:r>
              <a:rPr lang="en-GB" sz="2400" b="1" dirty="0"/>
              <a:t>-CNC Routing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B9AF40-349D-424A-81DA-DD17F6C16F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6625" y="1070117"/>
            <a:ext cx="1523310" cy="20310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03112D-5FF1-4504-85C5-29E97B34F2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6839" y="3329796"/>
            <a:ext cx="1795028" cy="15466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860060-24AD-4A86-8495-A444208760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1689" y="3640346"/>
            <a:ext cx="1827524" cy="12792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72C9F3-962E-4363-88A6-DD055C5008D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176" y="1078744"/>
            <a:ext cx="2169276" cy="11900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7028E09-7E2B-4B6B-B213-6475E680D56E}"/>
              </a:ext>
            </a:extLst>
          </p:cNvPr>
          <p:cNvSpPr txBox="1"/>
          <p:nvPr/>
        </p:nvSpPr>
        <p:spPr>
          <a:xfrm>
            <a:off x="284190" y="2815108"/>
            <a:ext cx="47191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</a:rPr>
              <a:t>-Processes allow for repeat manufacture.</a:t>
            </a:r>
          </a:p>
          <a:p>
            <a:r>
              <a:rPr lang="en-GB" sz="2000" b="1" dirty="0">
                <a:solidFill>
                  <a:srgbClr val="00B050"/>
                </a:solidFill>
              </a:rPr>
              <a:t>-Design can be changed between batches.</a:t>
            </a:r>
          </a:p>
          <a:p>
            <a:r>
              <a:rPr lang="en-GB" sz="2000" b="1" dirty="0">
                <a:solidFill>
                  <a:srgbClr val="00B050"/>
                </a:solidFill>
              </a:rPr>
              <a:t>-Greater accuracy and consistency.</a:t>
            </a:r>
          </a:p>
          <a:p>
            <a:endParaRPr lang="en-GB" sz="2000" b="1" dirty="0"/>
          </a:p>
          <a:p>
            <a:r>
              <a:rPr lang="en-GB" sz="2000" b="1" dirty="0">
                <a:solidFill>
                  <a:srgbClr val="FF0000"/>
                </a:solidFill>
              </a:rPr>
              <a:t>-Relatively slow and only suited to small batches.</a:t>
            </a:r>
          </a:p>
        </p:txBody>
      </p:sp>
    </p:spTree>
    <p:extLst>
      <p:ext uri="{BB962C8B-B14F-4D97-AF65-F5344CB8AC3E}">
        <p14:creationId xmlns:p14="http://schemas.microsoft.com/office/powerpoint/2010/main" val="81907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57A4BDE-9824-4375-A4D5-2DAA62E59E19}"/>
              </a:ext>
            </a:extLst>
          </p:cNvPr>
          <p:cNvSpPr txBox="1">
            <a:spLocks/>
          </p:cNvSpPr>
          <p:nvPr/>
        </p:nvSpPr>
        <p:spPr>
          <a:xfrm>
            <a:off x="218239" y="990094"/>
            <a:ext cx="4680332" cy="3657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Large quantities of products (10,000s-100,000s) </a:t>
            </a:r>
          </a:p>
          <a:p>
            <a:r>
              <a:rPr lang="en-GB" sz="2000" dirty="0"/>
              <a:t>Assembly lines (for the main product) and sub-assembly (for small pieces and components)</a:t>
            </a:r>
          </a:p>
        </p:txBody>
      </p:sp>
      <p:pic>
        <p:nvPicPr>
          <p:cNvPr id="7" name="Picture 2" descr="Image result for mass production">
            <a:hlinkClick r:id="rId2"/>
            <a:extLst>
              <a:ext uri="{FF2B5EF4-FFF2-40B4-BE49-F238E27FC236}">
                <a16:creationId xmlns:a16="http://schemas.microsoft.com/office/drawing/2014/main" id="{CA4E7464-E91C-4069-ABAB-8F597F2F2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2598" y="371102"/>
            <a:ext cx="2181767" cy="14497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mass production">
            <a:hlinkClick r:id="rId4"/>
            <a:extLst>
              <a:ext uri="{FF2B5EF4-FFF2-40B4-BE49-F238E27FC236}">
                <a16:creationId xmlns:a16="http://schemas.microsoft.com/office/drawing/2014/main" id="{9B7A7E92-BD98-43D0-8489-AF71EF6B3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1714" y="1967375"/>
            <a:ext cx="2181767" cy="1461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Related image">
            <a:hlinkClick r:id="rId6"/>
            <a:extLst>
              <a:ext uri="{FF2B5EF4-FFF2-40B4-BE49-F238E27FC236}">
                <a16:creationId xmlns:a16="http://schemas.microsoft.com/office/drawing/2014/main" id="{94440B4C-BA88-46EF-9B28-5ADDB5702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7770" y="3575546"/>
            <a:ext cx="2177123" cy="1632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1AA9FF-F313-4702-8FDF-4BFDC83D1FD0}"/>
              </a:ext>
            </a:extLst>
          </p:cNvPr>
          <p:cNvSpPr txBox="1"/>
          <p:nvPr/>
        </p:nvSpPr>
        <p:spPr>
          <a:xfrm>
            <a:off x="2723292" y="258857"/>
            <a:ext cx="3489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What is mass production?</a:t>
            </a:r>
          </a:p>
        </p:txBody>
      </p:sp>
    </p:spTree>
    <p:extLst>
      <p:ext uri="{BB962C8B-B14F-4D97-AF65-F5344CB8AC3E}">
        <p14:creationId xmlns:p14="http://schemas.microsoft.com/office/powerpoint/2010/main" val="35101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02"/>
    </mc:Choice>
    <mc:Fallback xmlns="">
      <p:transition spd="slow" advTm="249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5064236-E904-4D0C-82B1-627DE5FA4EC7}"/>
              </a:ext>
            </a:extLst>
          </p:cNvPr>
          <p:cNvSpPr txBox="1"/>
          <p:nvPr/>
        </p:nvSpPr>
        <p:spPr>
          <a:xfrm>
            <a:off x="2662332" y="84799"/>
            <a:ext cx="6063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What types of process are appropriate for mass production?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B6545C-9A01-48D1-B156-9AB9D3528989}"/>
              </a:ext>
            </a:extLst>
          </p:cNvPr>
          <p:cNvSpPr txBox="1"/>
          <p:nvPr/>
        </p:nvSpPr>
        <p:spPr>
          <a:xfrm>
            <a:off x="159693" y="1045938"/>
            <a:ext cx="3892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-Injection moulding</a:t>
            </a:r>
          </a:p>
          <a:p>
            <a:r>
              <a:rPr lang="en-GB" sz="2400" b="1" dirty="0"/>
              <a:t>-Large scale CAM machines</a:t>
            </a:r>
          </a:p>
          <a:p>
            <a:r>
              <a:rPr lang="en-GB" sz="2400" b="1" dirty="0"/>
              <a:t>-Robotic assembly lines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3580AD-7755-4538-A6BD-4A4350C8ED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5690" y="986177"/>
            <a:ext cx="2308867" cy="17316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C0A620-6F4F-464D-84FB-799F145C73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7854" y="983594"/>
            <a:ext cx="2687709" cy="14055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75FA029-C303-4B72-ACE0-1608756514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7423" y="3572027"/>
            <a:ext cx="3163856" cy="15002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D82638-FDD0-4562-B1EC-9CF0E68A174A}"/>
              </a:ext>
            </a:extLst>
          </p:cNvPr>
          <p:cNvSpPr txBox="1"/>
          <p:nvPr/>
        </p:nvSpPr>
        <p:spPr>
          <a:xfrm>
            <a:off x="197926" y="3142913"/>
            <a:ext cx="44344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</a:rPr>
              <a:t>-High speed production</a:t>
            </a:r>
          </a:p>
          <a:p>
            <a:r>
              <a:rPr lang="en-GB" sz="2000" b="1" dirty="0">
                <a:solidFill>
                  <a:srgbClr val="00B050"/>
                </a:solidFill>
              </a:rPr>
              <a:t>-Greater accuracy and consistency</a:t>
            </a:r>
          </a:p>
          <a:p>
            <a:endParaRPr lang="en-GB" sz="2000" b="1" dirty="0"/>
          </a:p>
          <a:p>
            <a:r>
              <a:rPr lang="en-GB" sz="2000" b="1" dirty="0">
                <a:solidFill>
                  <a:srgbClr val="FF0000"/>
                </a:solidFill>
              </a:rPr>
              <a:t>-Expensive to set up.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-Does not allow for customisation.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-Only suited to very large quantities.</a:t>
            </a:r>
          </a:p>
        </p:txBody>
      </p:sp>
    </p:spTree>
    <p:extLst>
      <p:ext uri="{BB962C8B-B14F-4D97-AF65-F5344CB8AC3E}">
        <p14:creationId xmlns:p14="http://schemas.microsoft.com/office/powerpoint/2010/main" val="240795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3431D55-F4A8-4E5E-8099-2E58628AA2E1}"/>
              </a:ext>
            </a:extLst>
          </p:cNvPr>
          <p:cNvSpPr txBox="1">
            <a:spLocks/>
          </p:cNvSpPr>
          <p:nvPr/>
        </p:nvSpPr>
        <p:spPr>
          <a:xfrm>
            <a:off x="292620" y="1081909"/>
            <a:ext cx="4713890" cy="3657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Large quantities of products (100,000s +) </a:t>
            </a:r>
          </a:p>
          <a:p>
            <a:r>
              <a:rPr lang="en-GB" sz="2000" dirty="0"/>
              <a:t>Never ending production e.g. power plants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6CD9FF-AE8A-427F-9876-F58E754DF7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0718" y="838069"/>
            <a:ext cx="2776765" cy="21519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 descr="Image result for water tap">
            <a:hlinkClick r:id="rId3"/>
            <a:extLst>
              <a:ext uri="{FF2B5EF4-FFF2-40B4-BE49-F238E27FC236}">
                <a16:creationId xmlns:a16="http://schemas.microsoft.com/office/drawing/2014/main" id="{AB95C194-3996-49F6-B029-9D2A7D110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0718" y="3178114"/>
            <a:ext cx="2776765" cy="17909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54E56D-D705-4ED0-8CAC-2F5721F39234}"/>
              </a:ext>
            </a:extLst>
          </p:cNvPr>
          <p:cNvSpPr txBox="1"/>
          <p:nvPr/>
        </p:nvSpPr>
        <p:spPr>
          <a:xfrm>
            <a:off x="2723292" y="258857"/>
            <a:ext cx="4261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What is continuous production?</a:t>
            </a:r>
          </a:p>
        </p:txBody>
      </p:sp>
    </p:spTree>
    <p:extLst>
      <p:ext uri="{BB962C8B-B14F-4D97-AF65-F5344CB8AC3E}">
        <p14:creationId xmlns:p14="http://schemas.microsoft.com/office/powerpoint/2010/main" val="322275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17"/>
    </mc:Choice>
    <mc:Fallback xmlns="">
      <p:transition spd="slow" advTm="190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68EFB85-D054-4DE7-9F3F-2D592E5E7876}"/>
              </a:ext>
            </a:extLst>
          </p:cNvPr>
          <p:cNvSpPr txBox="1">
            <a:spLocks/>
          </p:cNvSpPr>
          <p:nvPr/>
        </p:nvSpPr>
        <p:spPr>
          <a:xfrm>
            <a:off x="628649" y="1401161"/>
            <a:ext cx="4715861" cy="32635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Products made to order</a:t>
            </a:r>
          </a:p>
          <a:p>
            <a:endParaRPr lang="en-GB" sz="2000" dirty="0"/>
          </a:p>
          <a:p>
            <a:r>
              <a:rPr lang="en-GB" sz="2000" dirty="0"/>
              <a:t>No need for warehouse space</a:t>
            </a:r>
          </a:p>
          <a:p>
            <a:endParaRPr lang="en-GB" sz="2000" dirty="0"/>
          </a:p>
          <a:p>
            <a:r>
              <a:rPr lang="en-GB" sz="2000" dirty="0"/>
              <a:t>Only order materials, etc when required</a:t>
            </a:r>
          </a:p>
          <a:p>
            <a:endParaRPr lang="en-GB" sz="2000" dirty="0"/>
          </a:p>
          <a:p>
            <a:r>
              <a:rPr lang="en-GB" sz="2000" dirty="0"/>
              <a:t>If timings are wrong/ orders are delayed there is a big financial impact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5CD343-0B71-406C-B790-C1F5B8C970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005" y="1401161"/>
            <a:ext cx="2595346" cy="23617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8B8BFE-FC40-4174-9AD5-B521A793F9C0}"/>
              </a:ext>
            </a:extLst>
          </p:cNvPr>
          <p:cNvSpPr txBox="1"/>
          <p:nvPr/>
        </p:nvSpPr>
        <p:spPr>
          <a:xfrm>
            <a:off x="2644914" y="232731"/>
            <a:ext cx="5837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What does the term just-in-time (JIT) mean?</a:t>
            </a:r>
          </a:p>
        </p:txBody>
      </p:sp>
    </p:spTree>
    <p:extLst>
      <p:ext uri="{BB962C8B-B14F-4D97-AF65-F5344CB8AC3E}">
        <p14:creationId xmlns:p14="http://schemas.microsoft.com/office/powerpoint/2010/main" val="81120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95"/>
    </mc:Choice>
    <mc:Fallback xmlns="">
      <p:transition spd="slow" advTm="13595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B331B43F-ECA6-4B15-BB27-657ABDF3BB3E}"/>
              </a:ext>
            </a:extLst>
          </p:cNvPr>
          <p:cNvSpPr txBox="1">
            <a:spLocks/>
          </p:cNvSpPr>
          <p:nvPr/>
        </p:nvSpPr>
        <p:spPr>
          <a:xfrm>
            <a:off x="798417" y="781690"/>
            <a:ext cx="7886700" cy="5601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/>
              <a:t>Can you match the product to the scale of production?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4DC2B5-A719-4175-818C-5050EDC2DE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098" y="3593020"/>
            <a:ext cx="1953047" cy="1299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DEC325-0A7F-4824-8714-18432A6F21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6529" y="3590089"/>
            <a:ext cx="1315332" cy="13153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6AB22AB-602F-457D-8147-E70D6126CFA1}"/>
              </a:ext>
            </a:extLst>
          </p:cNvPr>
          <p:cNvGrpSpPr/>
          <p:nvPr/>
        </p:nvGrpSpPr>
        <p:grpSpPr>
          <a:xfrm>
            <a:off x="2584806" y="3577215"/>
            <a:ext cx="2014497" cy="1302459"/>
            <a:chOff x="6388075" y="1341818"/>
            <a:chExt cx="2206943" cy="141439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D6DA544-6C07-4A5E-95D6-3F8189478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88075" y="1341818"/>
              <a:ext cx="2206943" cy="141439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8E2D54D-7427-4F76-80E6-6EAD09EB5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5137" y="2031832"/>
              <a:ext cx="756109" cy="58031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8" name="Picture 2" descr="Image result for water tap">
            <a:hlinkClick r:id="rId6"/>
            <a:extLst>
              <a:ext uri="{FF2B5EF4-FFF2-40B4-BE49-F238E27FC236}">
                <a16:creationId xmlns:a16="http://schemas.microsoft.com/office/drawing/2014/main" id="{9C6072A7-BD84-4406-9A20-CA8A862D3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703" y="3605893"/>
            <a:ext cx="2057793" cy="12866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4BE597-0CC2-43F7-A069-C088C729E977}"/>
              </a:ext>
            </a:extLst>
          </p:cNvPr>
          <p:cNvSpPr txBox="1"/>
          <p:nvPr/>
        </p:nvSpPr>
        <p:spPr>
          <a:xfrm>
            <a:off x="684645" y="3244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D0152E4-6DA8-4B97-8310-37D622B9BDEA}"/>
              </a:ext>
            </a:extLst>
          </p:cNvPr>
          <p:cNvSpPr/>
          <p:nvPr/>
        </p:nvSpPr>
        <p:spPr>
          <a:xfrm>
            <a:off x="201201" y="1958734"/>
            <a:ext cx="1718246" cy="560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One-off production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150B7FB-49D4-47A8-9E3A-E8346C902209}"/>
              </a:ext>
            </a:extLst>
          </p:cNvPr>
          <p:cNvSpPr/>
          <p:nvPr/>
        </p:nvSpPr>
        <p:spPr>
          <a:xfrm>
            <a:off x="2482109" y="1958734"/>
            <a:ext cx="1718246" cy="560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Mass production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09EAB43-DEC2-49FA-9401-073D67B186D4}"/>
              </a:ext>
            </a:extLst>
          </p:cNvPr>
          <p:cNvSpPr/>
          <p:nvPr/>
        </p:nvSpPr>
        <p:spPr>
          <a:xfrm>
            <a:off x="4873545" y="1958734"/>
            <a:ext cx="1718246" cy="560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Batch production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D1F7775-C1C9-41F7-945A-C706F63087E0}"/>
              </a:ext>
            </a:extLst>
          </p:cNvPr>
          <p:cNvSpPr/>
          <p:nvPr/>
        </p:nvSpPr>
        <p:spPr>
          <a:xfrm>
            <a:off x="7174549" y="1958734"/>
            <a:ext cx="1718246" cy="560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Continuous production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4C3D3B-36CD-429F-A363-1D4BC845928C}"/>
              </a:ext>
            </a:extLst>
          </p:cNvPr>
          <p:cNvSpPr txBox="1"/>
          <p:nvPr/>
        </p:nvSpPr>
        <p:spPr>
          <a:xfrm>
            <a:off x="558350" y="4932375"/>
            <a:ext cx="11848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Bottled water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61E5A6-5B70-43C1-9D94-55556305976C}"/>
              </a:ext>
            </a:extLst>
          </p:cNvPr>
          <p:cNvSpPr txBox="1"/>
          <p:nvPr/>
        </p:nvSpPr>
        <p:spPr>
          <a:xfrm>
            <a:off x="2689301" y="4932375"/>
            <a:ext cx="17609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Olympic merchandise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FF5A92-F724-46B0-A47F-7E8A9786B2E8}"/>
              </a:ext>
            </a:extLst>
          </p:cNvPr>
          <p:cNvSpPr txBox="1"/>
          <p:nvPr/>
        </p:nvSpPr>
        <p:spPr>
          <a:xfrm>
            <a:off x="5417905" y="4932375"/>
            <a:ext cx="1259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Drinking water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AB7F08-E0C7-4153-8D76-EC37BA0C3A2F}"/>
              </a:ext>
            </a:extLst>
          </p:cNvPr>
          <p:cNvSpPr txBox="1"/>
          <p:nvPr/>
        </p:nvSpPr>
        <p:spPr>
          <a:xfrm>
            <a:off x="7614439" y="4932375"/>
            <a:ext cx="1283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Prosthetic limb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1147091-271F-4F4B-8DFA-ADEAD16F829B}"/>
              </a:ext>
            </a:extLst>
          </p:cNvPr>
          <p:cNvCxnSpPr>
            <a:stCxn id="10" idx="2"/>
            <a:endCxn id="4" idx="0"/>
          </p:cNvCxnSpPr>
          <p:nvPr/>
        </p:nvCxnSpPr>
        <p:spPr>
          <a:xfrm>
            <a:off x="1060324" y="2518862"/>
            <a:ext cx="7183871" cy="10712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D564A2C-96E6-40AC-9E0E-5D595186888D}"/>
              </a:ext>
            </a:extLst>
          </p:cNvPr>
          <p:cNvCxnSpPr>
            <a:cxnSpLocks/>
            <a:stCxn id="11" idx="2"/>
            <a:endCxn id="3" idx="0"/>
          </p:cNvCxnSpPr>
          <p:nvPr/>
        </p:nvCxnSpPr>
        <p:spPr>
          <a:xfrm flipH="1">
            <a:off x="1184622" y="2518862"/>
            <a:ext cx="2156610" cy="107415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223FACD-CF22-4543-9072-6D26326CFD7A}"/>
              </a:ext>
            </a:extLst>
          </p:cNvPr>
          <p:cNvCxnSpPr>
            <a:cxnSpLocks/>
            <a:stCxn id="12" idx="2"/>
            <a:endCxn id="6" idx="0"/>
          </p:cNvCxnSpPr>
          <p:nvPr/>
        </p:nvCxnSpPr>
        <p:spPr>
          <a:xfrm flipH="1">
            <a:off x="3592055" y="2518862"/>
            <a:ext cx="2140613" cy="105835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E6CEE7F-70BC-4587-B193-07FF053A4A67}"/>
              </a:ext>
            </a:extLst>
          </p:cNvPr>
          <p:cNvCxnSpPr>
            <a:cxnSpLocks/>
            <a:stCxn id="13" idx="2"/>
            <a:endCxn id="8" idx="0"/>
          </p:cNvCxnSpPr>
          <p:nvPr/>
        </p:nvCxnSpPr>
        <p:spPr>
          <a:xfrm flipH="1">
            <a:off x="6070600" y="2518862"/>
            <a:ext cx="1963072" cy="10870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51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FBCD59-C89A-4E51-9C94-7C7612FB9665}"/>
              </a:ext>
            </a:extLst>
          </p:cNvPr>
          <p:cNvSpPr txBox="1"/>
          <p:nvPr/>
        </p:nvSpPr>
        <p:spPr>
          <a:xfrm>
            <a:off x="2328110" y="347279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hlinkClick r:id="rId2"/>
              </a:rPr>
              <a:t>https://htrevisionzone.site/l2_engineering_scales_of_production/index.html</a:t>
            </a:r>
            <a:r>
              <a:rPr lang="en-GB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712E69-90B0-406A-BA76-D308F9927949}"/>
              </a:ext>
            </a:extLst>
          </p:cNvPr>
          <p:cNvSpPr txBox="1"/>
          <p:nvPr/>
        </p:nvSpPr>
        <p:spPr>
          <a:xfrm>
            <a:off x="846172" y="1411825"/>
            <a:ext cx="7451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What can you remember about the scales of production?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92D570-D420-4412-8C5B-49549C8C4316}"/>
              </a:ext>
            </a:extLst>
          </p:cNvPr>
          <p:cNvSpPr txBox="1"/>
          <p:nvPr/>
        </p:nvSpPr>
        <p:spPr>
          <a:xfrm>
            <a:off x="1379186" y="2421256"/>
            <a:ext cx="6469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Have a go at this short quiz to see what you can remember…</a:t>
            </a:r>
          </a:p>
        </p:txBody>
      </p:sp>
    </p:spTree>
    <p:extLst>
      <p:ext uri="{BB962C8B-B14F-4D97-AF65-F5344CB8AC3E}">
        <p14:creationId xmlns:p14="http://schemas.microsoft.com/office/powerpoint/2010/main" val="2300483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5228052-19DD-4AE2-8430-1AB327624A68}"/>
              </a:ext>
            </a:extLst>
          </p:cNvPr>
          <p:cNvGraphicFramePr>
            <a:graphicFrameLocks noGrp="1"/>
          </p:cNvGraphicFramePr>
          <p:nvPr/>
        </p:nvGraphicFramePr>
        <p:xfrm>
          <a:off x="3631475" y="583474"/>
          <a:ext cx="5059679" cy="44255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5635">
                  <a:extLst>
                    <a:ext uri="{9D8B030D-6E8A-4147-A177-3AD203B41FA5}">
                      <a16:colId xmlns:a16="http://schemas.microsoft.com/office/drawing/2014/main" val="3294737038"/>
                    </a:ext>
                  </a:extLst>
                </a:gridCol>
                <a:gridCol w="4174044">
                  <a:extLst>
                    <a:ext uri="{9D8B030D-6E8A-4147-A177-3AD203B41FA5}">
                      <a16:colId xmlns:a16="http://schemas.microsoft.com/office/drawing/2014/main" val="709142367"/>
                    </a:ext>
                  </a:extLst>
                </a:gridCol>
              </a:tblGrid>
              <a:tr h="2551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739" marR="927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 R105 TOPICS</a:t>
                      </a:r>
                    </a:p>
                  </a:txBody>
                  <a:tcPr marL="92739" marR="927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5241405"/>
                  </a:ext>
                </a:extLst>
              </a:tr>
              <a:tr h="201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739" marR="927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phases of the design cycle</a:t>
                      </a: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986436"/>
                  </a:ext>
                </a:extLst>
              </a:tr>
              <a:tr h="201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2739" marR="927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Exploring the design cycle</a:t>
                      </a: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8579160"/>
                  </a:ext>
                </a:extLst>
              </a:tr>
              <a:tr h="201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2739" marR="927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Influences on product design</a:t>
                      </a: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1607040"/>
                  </a:ext>
                </a:extLst>
              </a:tr>
              <a:tr h="201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2739" marR="927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Product requirements</a:t>
                      </a: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4943629"/>
                  </a:ext>
                </a:extLst>
              </a:tr>
              <a:tr h="201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2739" marR="927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Scales of production</a:t>
                      </a: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8095038"/>
                  </a:ext>
                </a:extLst>
              </a:tr>
              <a:tr h="201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2739" marR="927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Stock forms and components</a:t>
                      </a: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985553"/>
                  </a:ext>
                </a:extLst>
              </a:tr>
              <a:tr h="201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2739" marR="927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Durability and tolerances</a:t>
                      </a: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7196598"/>
                  </a:ext>
                </a:extLst>
              </a:tr>
              <a:tr h="201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2739" marR="927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Engineering drawings</a:t>
                      </a: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722769"/>
                  </a:ext>
                </a:extLst>
              </a:tr>
              <a:tr h="201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2739" marR="927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Engineering standards and symbols</a:t>
                      </a: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8456251"/>
                  </a:ext>
                </a:extLst>
              </a:tr>
              <a:tr h="201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2739" marR="927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Environmental issues</a:t>
                      </a: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121893"/>
                  </a:ext>
                </a:extLst>
              </a:tr>
              <a:tr h="201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2739" marR="927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Using CAD in engineering</a:t>
                      </a: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9411357"/>
                  </a:ext>
                </a:extLst>
              </a:tr>
              <a:tr h="201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2739" marR="927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Using CAM in engineering</a:t>
                      </a: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1132309"/>
                  </a:ext>
                </a:extLst>
              </a:tr>
              <a:tr h="201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2739" marR="927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and emerging materials</a:t>
                      </a: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049867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CFC46C5-DE5A-4449-AB17-18DEDC0708A3}"/>
              </a:ext>
            </a:extLst>
          </p:cNvPr>
          <p:cNvSpPr txBox="1"/>
          <p:nvPr/>
        </p:nvSpPr>
        <p:spPr>
          <a:xfrm>
            <a:off x="297946" y="731519"/>
            <a:ext cx="2863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Which topic will be exploring in today’s lesson?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FD59399-03E9-4F2F-9D89-1FBA99C0244E}"/>
              </a:ext>
            </a:extLst>
          </p:cNvPr>
          <p:cNvSpPr/>
          <p:nvPr/>
        </p:nvSpPr>
        <p:spPr>
          <a:xfrm>
            <a:off x="3518263" y="2119149"/>
            <a:ext cx="5303520" cy="47897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71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25"/>
    </mc:Choice>
    <mc:Fallback xmlns="">
      <p:transition spd="slow" advTm="3542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88957" y="1275059"/>
            <a:ext cx="5899547" cy="3825182"/>
          </a:xfrm>
        </p:spPr>
        <p:txBody>
          <a:bodyPr>
            <a:normAutofit/>
          </a:bodyPr>
          <a:lstStyle/>
          <a:p>
            <a:pPr lvl="1">
              <a:buSzPct val="90000"/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981647"/>
                </a:solidFill>
              </a:rPr>
              <a:t>What are the scales of production?</a:t>
            </a:r>
          </a:p>
          <a:p>
            <a:pPr lvl="1">
              <a:buSzPct val="90000"/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981647"/>
                </a:solidFill>
              </a:rPr>
              <a:t>Why are products manufactured at different scales?</a:t>
            </a:r>
          </a:p>
          <a:p>
            <a:pPr lvl="1">
              <a:buSzPct val="90000"/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981647"/>
                </a:solidFill>
              </a:rPr>
              <a:t>Which production processes best suit each scale </a:t>
            </a:r>
            <a:r>
              <a:rPr lang="en-GB">
                <a:solidFill>
                  <a:srgbClr val="981647"/>
                </a:solidFill>
              </a:rPr>
              <a:t>of production?</a:t>
            </a:r>
            <a:endParaRPr lang="en-GB" dirty="0">
              <a:solidFill>
                <a:srgbClr val="98164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Manufacturer, supplier, customer, source, processing, transportation, logistics, demand, bespoke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657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22"/>
    </mc:Choice>
    <mc:Fallback xmlns="">
      <p:transition spd="slow" advTm="1462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68379421-D30C-48F2-849C-2529DDDE7A4F}"/>
              </a:ext>
            </a:extLst>
          </p:cNvPr>
          <p:cNvSpPr txBox="1">
            <a:spLocks/>
          </p:cNvSpPr>
          <p:nvPr/>
        </p:nvSpPr>
        <p:spPr>
          <a:xfrm>
            <a:off x="256744" y="816175"/>
            <a:ext cx="8685117" cy="5601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/>
              <a:t>What quantity would the following products be manufactured in?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D443B6-72ED-4CDB-BF8C-9BA70B5A4B93}"/>
              </a:ext>
            </a:extLst>
          </p:cNvPr>
          <p:cNvGrpSpPr/>
          <p:nvPr/>
        </p:nvGrpSpPr>
        <p:grpSpPr>
          <a:xfrm>
            <a:off x="2646255" y="1780305"/>
            <a:ext cx="1953047" cy="1995818"/>
            <a:chOff x="208098" y="3244334"/>
            <a:chExt cx="1953047" cy="199581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C65BE73-DFC7-4625-B4DA-E9D6E0CD5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098" y="3593020"/>
              <a:ext cx="1953047" cy="129952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0B796A6-CB08-42B4-A35A-377837287B65}"/>
                </a:ext>
              </a:extLst>
            </p:cNvPr>
            <p:cNvSpPr txBox="1"/>
            <p:nvPr/>
          </p:nvSpPr>
          <p:spPr>
            <a:xfrm>
              <a:off x="684645" y="3244334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4DC7A82-EA0F-4AF8-B0AB-E25597AB9E7B}"/>
                </a:ext>
              </a:extLst>
            </p:cNvPr>
            <p:cNvSpPr txBox="1"/>
            <p:nvPr/>
          </p:nvSpPr>
          <p:spPr>
            <a:xfrm>
              <a:off x="558350" y="4932375"/>
              <a:ext cx="11848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Bottled water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483A150-400E-480E-8588-8A409C2CA5BE}"/>
              </a:ext>
            </a:extLst>
          </p:cNvPr>
          <p:cNvGrpSpPr/>
          <p:nvPr/>
        </p:nvGrpSpPr>
        <p:grpSpPr>
          <a:xfrm>
            <a:off x="403580" y="3124894"/>
            <a:ext cx="2014497" cy="1662937"/>
            <a:chOff x="2584806" y="3577215"/>
            <a:chExt cx="2014497" cy="166293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C31F174-DD96-40D3-86AA-2F3A49036BDE}"/>
                </a:ext>
              </a:extLst>
            </p:cNvPr>
            <p:cNvGrpSpPr/>
            <p:nvPr/>
          </p:nvGrpSpPr>
          <p:grpSpPr>
            <a:xfrm>
              <a:off x="2584806" y="3577215"/>
              <a:ext cx="2014497" cy="1302459"/>
              <a:chOff x="6388075" y="1341818"/>
              <a:chExt cx="2206943" cy="1414395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DC99EA94-E08E-4042-AA9D-09F5F48A0C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88075" y="1341818"/>
                <a:ext cx="2206943" cy="141439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5E7566DF-E337-4F8C-8FDE-8D973BF70D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05137" y="2031832"/>
                <a:ext cx="756109" cy="580314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A96E76A-3273-45B8-8FCB-E81ACBAEC8A3}"/>
                </a:ext>
              </a:extLst>
            </p:cNvPr>
            <p:cNvSpPr txBox="1"/>
            <p:nvPr/>
          </p:nvSpPr>
          <p:spPr>
            <a:xfrm>
              <a:off x="2689301" y="4932375"/>
              <a:ext cx="17609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Olympic merchandise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2404952-5DA0-4CFA-AD01-8B42FC3C21E2}"/>
              </a:ext>
            </a:extLst>
          </p:cNvPr>
          <p:cNvGrpSpPr/>
          <p:nvPr/>
        </p:nvGrpSpPr>
        <p:grpSpPr>
          <a:xfrm>
            <a:off x="5055658" y="3112750"/>
            <a:ext cx="2057793" cy="1634259"/>
            <a:chOff x="5041703" y="3605893"/>
            <a:chExt cx="2057793" cy="1634259"/>
          </a:xfrm>
        </p:grpSpPr>
        <p:pic>
          <p:nvPicPr>
            <p:cNvPr id="26" name="Picture 2" descr="Image result for water tap">
              <a:hlinkClick r:id="rId6"/>
              <a:extLst>
                <a:ext uri="{FF2B5EF4-FFF2-40B4-BE49-F238E27FC236}">
                  <a16:creationId xmlns:a16="http://schemas.microsoft.com/office/drawing/2014/main" id="{2B835896-AE61-4CD9-90AE-A88598FC3A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1703" y="3605893"/>
              <a:ext cx="2057793" cy="128665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6139068-4B0E-4F63-BE66-0F385BF50289}"/>
                </a:ext>
              </a:extLst>
            </p:cNvPr>
            <p:cNvSpPr txBox="1"/>
            <p:nvPr/>
          </p:nvSpPr>
          <p:spPr>
            <a:xfrm>
              <a:off x="5417905" y="4932375"/>
              <a:ext cx="12595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Drinking water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D5E8025-8413-4D13-9209-F28D30E9CC61}"/>
              </a:ext>
            </a:extLst>
          </p:cNvPr>
          <p:cNvGrpSpPr/>
          <p:nvPr/>
        </p:nvGrpSpPr>
        <p:grpSpPr>
          <a:xfrm>
            <a:off x="7541896" y="2092214"/>
            <a:ext cx="1315332" cy="1650063"/>
            <a:chOff x="7586529" y="3590089"/>
            <a:chExt cx="1315332" cy="165006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EE454C7-2AB8-46F0-9E99-BAA3F911B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6529" y="3590089"/>
              <a:ext cx="1315332" cy="131533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B20A311-7018-4CBF-B565-B9AF202D81D5}"/>
                </a:ext>
              </a:extLst>
            </p:cNvPr>
            <p:cNvSpPr txBox="1"/>
            <p:nvPr/>
          </p:nvSpPr>
          <p:spPr>
            <a:xfrm>
              <a:off x="7614439" y="4932375"/>
              <a:ext cx="12833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Prosthetic limb</a:t>
              </a:r>
            </a:p>
          </p:txBody>
        </p:sp>
      </p:grp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A9D24169-FDD0-4396-A853-EACFFBF2D920}"/>
              </a:ext>
            </a:extLst>
          </p:cNvPr>
          <p:cNvSpPr txBox="1">
            <a:spLocks/>
          </p:cNvSpPr>
          <p:nvPr/>
        </p:nvSpPr>
        <p:spPr>
          <a:xfrm>
            <a:off x="202139" y="1330085"/>
            <a:ext cx="8685117" cy="5601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dirty="0"/>
              <a:t>Rank them in order from the smallest to greatest quantity…</a:t>
            </a:r>
          </a:p>
        </p:txBody>
      </p:sp>
    </p:spTree>
    <p:extLst>
      <p:ext uri="{BB962C8B-B14F-4D97-AF65-F5344CB8AC3E}">
        <p14:creationId xmlns:p14="http://schemas.microsoft.com/office/powerpoint/2010/main" val="340929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57"/>
    </mc:Choice>
    <mc:Fallback xmlns="">
      <p:transition spd="slow" advTm="975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68379421-D30C-48F2-849C-2529DDDE7A4F}"/>
              </a:ext>
            </a:extLst>
          </p:cNvPr>
          <p:cNvSpPr txBox="1">
            <a:spLocks/>
          </p:cNvSpPr>
          <p:nvPr/>
        </p:nvSpPr>
        <p:spPr>
          <a:xfrm>
            <a:off x="256744" y="816175"/>
            <a:ext cx="8685117" cy="5601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/>
              <a:t>What quantity would the following products be manufactured in?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D443B6-72ED-4CDB-BF8C-9BA70B5A4B93}"/>
              </a:ext>
            </a:extLst>
          </p:cNvPr>
          <p:cNvGrpSpPr/>
          <p:nvPr/>
        </p:nvGrpSpPr>
        <p:grpSpPr>
          <a:xfrm>
            <a:off x="4371045" y="2735387"/>
            <a:ext cx="1953047" cy="1995818"/>
            <a:chOff x="208098" y="3244334"/>
            <a:chExt cx="1953047" cy="199581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C65BE73-DFC7-4625-B4DA-E9D6E0CD5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098" y="3593020"/>
              <a:ext cx="1953047" cy="129952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0B796A6-CB08-42B4-A35A-377837287B65}"/>
                </a:ext>
              </a:extLst>
            </p:cNvPr>
            <p:cNvSpPr txBox="1"/>
            <p:nvPr/>
          </p:nvSpPr>
          <p:spPr>
            <a:xfrm>
              <a:off x="684645" y="3244334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4DC7A82-EA0F-4AF8-B0AB-E25597AB9E7B}"/>
                </a:ext>
              </a:extLst>
            </p:cNvPr>
            <p:cNvSpPr txBox="1"/>
            <p:nvPr/>
          </p:nvSpPr>
          <p:spPr>
            <a:xfrm>
              <a:off x="558350" y="4932375"/>
              <a:ext cx="11848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Bottled water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483A150-400E-480E-8588-8A409C2CA5BE}"/>
              </a:ext>
            </a:extLst>
          </p:cNvPr>
          <p:cNvGrpSpPr/>
          <p:nvPr/>
        </p:nvGrpSpPr>
        <p:grpSpPr>
          <a:xfrm>
            <a:off x="2153234" y="3068268"/>
            <a:ext cx="2014497" cy="1662937"/>
            <a:chOff x="2584806" y="3577215"/>
            <a:chExt cx="2014497" cy="166293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C31F174-DD96-40D3-86AA-2F3A49036BDE}"/>
                </a:ext>
              </a:extLst>
            </p:cNvPr>
            <p:cNvGrpSpPr/>
            <p:nvPr/>
          </p:nvGrpSpPr>
          <p:grpSpPr>
            <a:xfrm>
              <a:off x="2584806" y="3577215"/>
              <a:ext cx="2014497" cy="1302459"/>
              <a:chOff x="6388075" y="1341818"/>
              <a:chExt cx="2206943" cy="1414395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DC99EA94-E08E-4042-AA9D-09F5F48A0C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88075" y="1341818"/>
                <a:ext cx="2206943" cy="141439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5E7566DF-E337-4F8C-8FDE-8D973BF70D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05137" y="2031832"/>
                <a:ext cx="756109" cy="580314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A96E76A-3273-45B8-8FCB-E81ACBAEC8A3}"/>
                </a:ext>
              </a:extLst>
            </p:cNvPr>
            <p:cNvSpPr txBox="1"/>
            <p:nvPr/>
          </p:nvSpPr>
          <p:spPr>
            <a:xfrm>
              <a:off x="2689301" y="4932375"/>
              <a:ext cx="17609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Olympic merchandise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2404952-5DA0-4CFA-AD01-8B42FC3C21E2}"/>
              </a:ext>
            </a:extLst>
          </p:cNvPr>
          <p:cNvGrpSpPr/>
          <p:nvPr/>
        </p:nvGrpSpPr>
        <p:grpSpPr>
          <a:xfrm>
            <a:off x="6454586" y="3068268"/>
            <a:ext cx="2057793" cy="1634259"/>
            <a:chOff x="5041703" y="3605893"/>
            <a:chExt cx="2057793" cy="1634259"/>
          </a:xfrm>
        </p:grpSpPr>
        <p:pic>
          <p:nvPicPr>
            <p:cNvPr id="26" name="Picture 2" descr="Image result for water tap">
              <a:hlinkClick r:id="rId6"/>
              <a:extLst>
                <a:ext uri="{FF2B5EF4-FFF2-40B4-BE49-F238E27FC236}">
                  <a16:creationId xmlns:a16="http://schemas.microsoft.com/office/drawing/2014/main" id="{2B835896-AE61-4CD9-90AE-A88598FC3A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1703" y="3605893"/>
              <a:ext cx="2057793" cy="128665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6139068-4B0E-4F63-BE66-0F385BF50289}"/>
                </a:ext>
              </a:extLst>
            </p:cNvPr>
            <p:cNvSpPr txBox="1"/>
            <p:nvPr/>
          </p:nvSpPr>
          <p:spPr>
            <a:xfrm>
              <a:off x="5417905" y="4932375"/>
              <a:ext cx="12595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Drinking water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D5E8025-8413-4D13-9209-F28D30E9CC61}"/>
              </a:ext>
            </a:extLst>
          </p:cNvPr>
          <p:cNvGrpSpPr/>
          <p:nvPr/>
        </p:nvGrpSpPr>
        <p:grpSpPr>
          <a:xfrm>
            <a:off x="662840" y="3096946"/>
            <a:ext cx="1315332" cy="1650063"/>
            <a:chOff x="7586529" y="3590089"/>
            <a:chExt cx="1315332" cy="165006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EE454C7-2AB8-46F0-9E99-BAA3F911B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6529" y="3590089"/>
              <a:ext cx="1315332" cy="131533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B20A311-7018-4CBF-B565-B9AF202D81D5}"/>
                </a:ext>
              </a:extLst>
            </p:cNvPr>
            <p:cNvSpPr txBox="1"/>
            <p:nvPr/>
          </p:nvSpPr>
          <p:spPr>
            <a:xfrm>
              <a:off x="7614439" y="4932375"/>
              <a:ext cx="12833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Prosthetic limb</a:t>
              </a:r>
            </a:p>
          </p:txBody>
        </p:sp>
      </p:grp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A9D24169-FDD0-4396-A853-EACFFBF2D920}"/>
              </a:ext>
            </a:extLst>
          </p:cNvPr>
          <p:cNvSpPr txBox="1">
            <a:spLocks/>
          </p:cNvSpPr>
          <p:nvPr/>
        </p:nvSpPr>
        <p:spPr>
          <a:xfrm>
            <a:off x="202139" y="1330085"/>
            <a:ext cx="8685117" cy="5601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dirty="0"/>
              <a:t>Rank them in order from the smallest to greatest quantity…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5D090EB5-E66C-4F86-AFB6-83A45E7AB117}"/>
              </a:ext>
            </a:extLst>
          </p:cNvPr>
          <p:cNvSpPr txBox="1">
            <a:spLocks/>
          </p:cNvSpPr>
          <p:nvPr/>
        </p:nvSpPr>
        <p:spPr>
          <a:xfrm>
            <a:off x="28486" y="2097841"/>
            <a:ext cx="8685117" cy="5601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/>
              <a:t>How did you do?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6D71755-D6F6-441E-9B15-4B189B3EC9B1}"/>
              </a:ext>
            </a:extLst>
          </p:cNvPr>
          <p:cNvSpPr/>
          <p:nvPr/>
        </p:nvSpPr>
        <p:spPr>
          <a:xfrm>
            <a:off x="1725445" y="3605349"/>
            <a:ext cx="690176" cy="307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AAA3BD33-BAE3-4B65-9173-766B2216905E}"/>
              </a:ext>
            </a:extLst>
          </p:cNvPr>
          <p:cNvSpPr/>
          <p:nvPr/>
        </p:nvSpPr>
        <p:spPr>
          <a:xfrm>
            <a:off x="3837884" y="3605349"/>
            <a:ext cx="690176" cy="307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D9515605-9BB5-4A91-805F-463ABCBEF46B}"/>
              </a:ext>
            </a:extLst>
          </p:cNvPr>
          <p:cNvSpPr/>
          <p:nvPr/>
        </p:nvSpPr>
        <p:spPr>
          <a:xfrm>
            <a:off x="5950323" y="3605349"/>
            <a:ext cx="690176" cy="307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92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57"/>
    </mc:Choice>
    <mc:Fallback xmlns="">
      <p:transition spd="slow" advTm="975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4019ABC-A6B2-4DA2-8A19-BE31B1C53E7E}"/>
              </a:ext>
            </a:extLst>
          </p:cNvPr>
          <p:cNvSpPr/>
          <p:nvPr/>
        </p:nvSpPr>
        <p:spPr>
          <a:xfrm>
            <a:off x="575679" y="2121420"/>
            <a:ext cx="1718246" cy="560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One-off production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6FBE33-6393-4B75-9F28-6803044B69C5}"/>
              </a:ext>
            </a:extLst>
          </p:cNvPr>
          <p:cNvSpPr/>
          <p:nvPr/>
        </p:nvSpPr>
        <p:spPr>
          <a:xfrm>
            <a:off x="6679644" y="4032258"/>
            <a:ext cx="1718246" cy="560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Mass production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FD4DBBB-BB16-4C01-A501-A14E31CCF0A4}"/>
              </a:ext>
            </a:extLst>
          </p:cNvPr>
          <p:cNvSpPr/>
          <p:nvPr/>
        </p:nvSpPr>
        <p:spPr>
          <a:xfrm>
            <a:off x="6679644" y="2121420"/>
            <a:ext cx="1718246" cy="560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Batch production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D80A538-BFA1-4388-A961-A4DB051694B4}"/>
              </a:ext>
            </a:extLst>
          </p:cNvPr>
          <p:cNvSpPr/>
          <p:nvPr/>
        </p:nvSpPr>
        <p:spPr>
          <a:xfrm>
            <a:off x="575679" y="4048795"/>
            <a:ext cx="1718246" cy="560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Continuous production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207AA994-6BD4-417C-93CD-EE672FAA46C1}"/>
              </a:ext>
            </a:extLst>
          </p:cNvPr>
          <p:cNvSpPr txBox="1">
            <a:spLocks/>
          </p:cNvSpPr>
          <p:nvPr/>
        </p:nvSpPr>
        <p:spPr>
          <a:xfrm>
            <a:off x="1504461" y="208404"/>
            <a:ext cx="7886700" cy="5601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/>
              <a:t>What do we mean by scale of production?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73AEDC-2959-4F59-A062-E115B2EF3615}"/>
              </a:ext>
            </a:extLst>
          </p:cNvPr>
          <p:cNvSpPr txBox="1"/>
          <p:nvPr/>
        </p:nvSpPr>
        <p:spPr>
          <a:xfrm>
            <a:off x="209005" y="833431"/>
            <a:ext cx="8856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Scale of production </a:t>
            </a:r>
            <a:r>
              <a:rPr lang="en-GB" dirty="0"/>
              <a:t>relates to the way production methods change in relation to the quantity of a product being produced.  Four terms are used to describe the different types…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17B2B51-D974-487D-85CA-710FD1C931F8}"/>
              </a:ext>
            </a:extLst>
          </p:cNvPr>
          <p:cNvSpPr/>
          <p:nvPr/>
        </p:nvSpPr>
        <p:spPr>
          <a:xfrm>
            <a:off x="3279380" y="2812871"/>
            <a:ext cx="2333897" cy="8969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Scale of production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FD7DFC8-7B81-4108-8ECD-B217B480F79C}"/>
              </a:ext>
            </a:extLst>
          </p:cNvPr>
          <p:cNvSpPr/>
          <p:nvPr/>
        </p:nvSpPr>
        <p:spPr>
          <a:xfrm rot="20182927">
            <a:off x="5512530" y="2546564"/>
            <a:ext cx="940526" cy="26996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786F7830-B7E3-44EC-8C20-87463C80F3AC}"/>
              </a:ext>
            </a:extLst>
          </p:cNvPr>
          <p:cNvSpPr/>
          <p:nvPr/>
        </p:nvSpPr>
        <p:spPr>
          <a:xfrm rot="1417073" flipV="1">
            <a:off x="5512530" y="3719311"/>
            <a:ext cx="940526" cy="26996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792E976B-7C05-4E9C-8501-CF87C3866A8F}"/>
              </a:ext>
            </a:extLst>
          </p:cNvPr>
          <p:cNvSpPr/>
          <p:nvPr/>
        </p:nvSpPr>
        <p:spPr>
          <a:xfrm rot="1417073" flipH="1">
            <a:off x="2509063" y="2546564"/>
            <a:ext cx="940526" cy="26996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B930D7F3-34C4-403B-A870-338F40639A40}"/>
              </a:ext>
            </a:extLst>
          </p:cNvPr>
          <p:cNvSpPr/>
          <p:nvPr/>
        </p:nvSpPr>
        <p:spPr>
          <a:xfrm rot="20182927" flipH="1" flipV="1">
            <a:off x="2509063" y="3719311"/>
            <a:ext cx="940526" cy="26996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67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47"/>
    </mc:Choice>
    <mc:Fallback xmlns="">
      <p:transition spd="slow" advTm="168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534BD-D544-4AF0-A900-58FAEA0DD199}"/>
              </a:ext>
            </a:extLst>
          </p:cNvPr>
          <p:cNvSpPr txBox="1">
            <a:spLocks/>
          </p:cNvSpPr>
          <p:nvPr/>
        </p:nvSpPr>
        <p:spPr>
          <a:xfrm>
            <a:off x="371905" y="996677"/>
            <a:ext cx="3882233" cy="421104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Single manufacture – one item</a:t>
            </a:r>
          </a:p>
          <a:p>
            <a:r>
              <a:rPr lang="en-GB" sz="2000" dirty="0"/>
              <a:t>Can be custom made/ designed (bespoke manufacture)</a:t>
            </a:r>
          </a:p>
        </p:txBody>
      </p:sp>
      <p:pic>
        <p:nvPicPr>
          <p:cNvPr id="4" name="Picture 2" descr="Image result for one off production">
            <a:hlinkClick r:id="rId2"/>
            <a:extLst>
              <a:ext uri="{FF2B5EF4-FFF2-40B4-BE49-F238E27FC236}">
                <a16:creationId xmlns:a16="http://schemas.microsoft.com/office/drawing/2014/main" id="{1A9D00EA-DB1A-4776-85F2-6964761C9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6316" y="709636"/>
            <a:ext cx="2848822" cy="123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one off production">
            <a:hlinkClick r:id="rId4"/>
            <a:extLst>
              <a:ext uri="{FF2B5EF4-FFF2-40B4-BE49-F238E27FC236}">
                <a16:creationId xmlns:a16="http://schemas.microsoft.com/office/drawing/2014/main" id="{3FD67533-B8A1-408E-B813-F9FA473C0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1920" y="2079088"/>
            <a:ext cx="2553218" cy="320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C91DCE-B911-4985-8173-803B5E593DFB}"/>
              </a:ext>
            </a:extLst>
          </p:cNvPr>
          <p:cNvSpPr txBox="1"/>
          <p:nvPr/>
        </p:nvSpPr>
        <p:spPr>
          <a:xfrm>
            <a:off x="2723292" y="258857"/>
            <a:ext cx="3824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What is One-off production?</a:t>
            </a:r>
          </a:p>
        </p:txBody>
      </p:sp>
    </p:spTree>
    <p:extLst>
      <p:ext uri="{BB962C8B-B14F-4D97-AF65-F5344CB8AC3E}">
        <p14:creationId xmlns:p14="http://schemas.microsoft.com/office/powerpoint/2010/main" val="171689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70"/>
    </mc:Choice>
    <mc:Fallback xmlns="">
      <p:transition spd="slow" advTm="224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69E214-D3CB-4F51-B599-FC858DB5A1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8554" y="1117401"/>
            <a:ext cx="1631539" cy="16315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8FF0E2-32D0-459A-8058-D82A1EDE9B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6263" y="1114063"/>
            <a:ext cx="2668875" cy="14011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FD73BA-F021-4474-8B0D-15C0D51025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8553" y="2821150"/>
            <a:ext cx="2022355" cy="2022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294A0A-0EC1-41F1-A28B-060739815B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182" y="3034094"/>
            <a:ext cx="2400436" cy="18094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064236-E904-4D0C-82B1-627DE5FA4EC7}"/>
              </a:ext>
            </a:extLst>
          </p:cNvPr>
          <p:cNvSpPr txBox="1"/>
          <p:nvPr/>
        </p:nvSpPr>
        <p:spPr>
          <a:xfrm>
            <a:off x="2662332" y="84799"/>
            <a:ext cx="6063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What types of process are appropriate for one-off production?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B6545C-9A01-48D1-B156-9AB9D3528989}"/>
              </a:ext>
            </a:extLst>
          </p:cNvPr>
          <p:cNvSpPr txBox="1"/>
          <p:nvPr/>
        </p:nvSpPr>
        <p:spPr>
          <a:xfrm>
            <a:off x="200800" y="1058196"/>
            <a:ext cx="3284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-3D Printing</a:t>
            </a:r>
          </a:p>
          <a:p>
            <a:r>
              <a:rPr lang="en-GB" sz="2400" b="1" dirty="0"/>
              <a:t>-Manual machines</a:t>
            </a:r>
          </a:p>
          <a:p>
            <a:r>
              <a:rPr lang="en-GB" sz="2400" b="1" dirty="0"/>
              <a:t>-Hand tools</a:t>
            </a:r>
          </a:p>
          <a:p>
            <a:r>
              <a:rPr lang="en-GB" sz="2400" b="1" dirty="0"/>
              <a:t>-Smaller CAM machines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775F9A-60F5-422D-99C4-EE186C809A02}"/>
              </a:ext>
            </a:extLst>
          </p:cNvPr>
          <p:cNvSpPr txBox="1"/>
          <p:nvPr/>
        </p:nvSpPr>
        <p:spPr>
          <a:xfrm>
            <a:off x="223805" y="2918626"/>
            <a:ext cx="38737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</a:rPr>
              <a:t>-Processes allow for full customisation and flexibility.</a:t>
            </a:r>
          </a:p>
          <a:p>
            <a:endParaRPr lang="en-GB" sz="2000" b="1" dirty="0"/>
          </a:p>
          <a:p>
            <a:r>
              <a:rPr lang="en-GB" sz="2000" b="1" dirty="0">
                <a:solidFill>
                  <a:srgbClr val="FF0000"/>
                </a:solidFill>
              </a:rPr>
              <a:t>-Slower and more labour intensive processes result in a more expensive product.</a:t>
            </a:r>
          </a:p>
        </p:txBody>
      </p:sp>
    </p:spTree>
    <p:extLst>
      <p:ext uri="{BB962C8B-B14F-4D97-AF65-F5344CB8AC3E}">
        <p14:creationId xmlns:p14="http://schemas.microsoft.com/office/powerpoint/2010/main" val="224986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10AD3F5-26C4-4459-91F4-53BB763F5F46}"/>
              </a:ext>
            </a:extLst>
          </p:cNvPr>
          <p:cNvSpPr txBox="1">
            <a:spLocks/>
          </p:cNvSpPr>
          <p:nvPr/>
        </p:nvSpPr>
        <p:spPr>
          <a:xfrm>
            <a:off x="430636" y="1152842"/>
            <a:ext cx="4285743" cy="3657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Small quantity of identical items are made (10s-1000s)</a:t>
            </a:r>
          </a:p>
          <a:p>
            <a:r>
              <a:rPr lang="en-GB" sz="2000" dirty="0"/>
              <a:t>Uses jigs, moulds and templates to aid workers</a:t>
            </a:r>
          </a:p>
        </p:txBody>
      </p:sp>
      <p:pic>
        <p:nvPicPr>
          <p:cNvPr id="9" name="Picture 6" descr="Image result for batch production">
            <a:hlinkClick r:id="rId2"/>
            <a:extLst>
              <a:ext uri="{FF2B5EF4-FFF2-40B4-BE49-F238E27FC236}">
                <a16:creationId xmlns:a16="http://schemas.microsoft.com/office/drawing/2014/main" id="{88FFC566-70FA-4A95-9B37-FD3D7AB48F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79898" y="3862338"/>
            <a:ext cx="2311456" cy="12253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52AF9D-AB7D-4CB9-B195-355E36C69B7D}"/>
              </a:ext>
            </a:extLst>
          </p:cNvPr>
          <p:cNvSpPr txBox="1"/>
          <p:nvPr/>
        </p:nvSpPr>
        <p:spPr>
          <a:xfrm>
            <a:off x="2723292" y="258857"/>
            <a:ext cx="3551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What is batch production?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7CB9CB-0B4C-4660-8DE3-2FB31EBA77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1186" y="897415"/>
            <a:ext cx="2288879" cy="13024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5909FFF-B352-4563-8310-AAB9ED4B3274}"/>
              </a:ext>
            </a:extLst>
          </p:cNvPr>
          <p:cNvGrpSpPr/>
          <p:nvPr/>
        </p:nvGrpSpPr>
        <p:grpSpPr>
          <a:xfrm>
            <a:off x="7068777" y="2382986"/>
            <a:ext cx="2014497" cy="1302459"/>
            <a:chOff x="6388075" y="1341818"/>
            <a:chExt cx="2206943" cy="141439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B6397E6-852D-42F0-B9E6-AC6EE0DD08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88075" y="1341818"/>
              <a:ext cx="2206943" cy="141439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64A1B26-DCA2-4722-9F68-2350CC52C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5137" y="2031832"/>
              <a:ext cx="756109" cy="58031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E25F889-4BA4-4ED4-8B0A-6CEC8AEB5C91}"/>
              </a:ext>
            </a:extLst>
          </p:cNvPr>
          <p:cNvSpPr txBox="1"/>
          <p:nvPr/>
        </p:nvSpPr>
        <p:spPr>
          <a:xfrm>
            <a:off x="7091354" y="1177179"/>
            <a:ext cx="1869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Batch of freshly baked bread…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FA399A-19F2-4582-A335-51A6A59042D5}"/>
              </a:ext>
            </a:extLst>
          </p:cNvPr>
          <p:cNvSpPr txBox="1"/>
          <p:nvPr/>
        </p:nvSpPr>
        <p:spPr>
          <a:xfrm>
            <a:off x="5505360" y="2672496"/>
            <a:ext cx="1589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Merchandise for events…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378501-0D86-4329-9F23-BA3F5B4ECCAA}"/>
              </a:ext>
            </a:extLst>
          </p:cNvPr>
          <p:cNvSpPr txBox="1"/>
          <p:nvPr/>
        </p:nvSpPr>
        <p:spPr>
          <a:xfrm>
            <a:off x="7141118" y="4151849"/>
            <a:ext cx="1869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Special edition car…</a:t>
            </a:r>
          </a:p>
        </p:txBody>
      </p:sp>
    </p:spTree>
    <p:extLst>
      <p:ext uri="{BB962C8B-B14F-4D97-AF65-F5344CB8AC3E}">
        <p14:creationId xmlns:p14="http://schemas.microsoft.com/office/powerpoint/2010/main" val="300536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82"/>
    </mc:Choice>
    <mc:Fallback xmlns="">
      <p:transition spd="slow" advTm="207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601</Words>
  <Application>Microsoft Office PowerPoint</Application>
  <PresentationFormat>On-screen Show (4:3)</PresentationFormat>
  <Paragraphs>118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Morgan</dc:creator>
  <cp:lastModifiedBy>Stephen Hill</cp:lastModifiedBy>
  <cp:revision>70</cp:revision>
  <dcterms:created xsi:type="dcterms:W3CDTF">2019-06-20T13:11:54Z</dcterms:created>
  <dcterms:modified xsi:type="dcterms:W3CDTF">2021-12-09T07:09:30Z</dcterms:modified>
</cp:coreProperties>
</file>